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305" r:id="rId3"/>
    <p:sldId id="306" r:id="rId4"/>
    <p:sldId id="307" r:id="rId5"/>
    <p:sldId id="309" r:id="rId6"/>
    <p:sldId id="310" r:id="rId7"/>
    <p:sldId id="311" r:id="rId8"/>
    <p:sldId id="312" r:id="rId9"/>
    <p:sldId id="313" r:id="rId10"/>
    <p:sldId id="314" r:id="rId11"/>
    <p:sldId id="315" r:id="rId12"/>
    <p:sldId id="317" r:id="rId13"/>
    <p:sldId id="319" r:id="rId14"/>
    <p:sldId id="320" r:id="rId15"/>
    <p:sldId id="322" r:id="rId16"/>
    <p:sldId id="324" r:id="rId17"/>
    <p:sldId id="325" r:id="rId18"/>
    <p:sldId id="326" r:id="rId19"/>
    <p:sldId id="327" r:id="rId20"/>
    <p:sldId id="328" r:id="rId21"/>
    <p:sldId id="329" r:id="rId22"/>
    <p:sldId id="330" r:id="rId23"/>
    <p:sldId id="332" r:id="rId24"/>
    <p:sldId id="333"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2" r:id="rId42"/>
    <p:sldId id="353" r:id="rId43"/>
    <p:sldId id="354" r:id="rId44"/>
    <p:sldId id="356" r:id="rId45"/>
    <p:sldId id="357" r:id="rId46"/>
    <p:sldId id="358" r:id="rId47"/>
    <p:sldId id="359" r:id="rId48"/>
    <p:sldId id="360" r:id="rId49"/>
    <p:sldId id="361" r:id="rId50"/>
    <p:sldId id="362" r:id="rId51"/>
    <p:sldId id="364" r:id="rId52"/>
    <p:sldId id="365"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 id="381" r:id="rId69"/>
    <p:sldId id="382" r:id="rId70"/>
    <p:sldId id="383" r:id="rId71"/>
    <p:sldId id="384" r:id="rId72"/>
    <p:sldId id="385" r:id="rId73"/>
    <p:sldId id="386" r:id="rId74"/>
    <p:sldId id="387" r:id="rId75"/>
    <p:sldId id="388" r:id="rId76"/>
    <p:sldId id="389" r:id="rId77"/>
    <p:sldId id="390" r:id="rId78"/>
    <p:sldId id="391" r:id="rId79"/>
    <p:sldId id="392" r:id="rId80"/>
    <p:sldId id="393" r:id="rId81"/>
    <p:sldId id="397" r:id="rId82"/>
    <p:sldId id="398" r:id="rId83"/>
    <p:sldId id="399" r:id="rId84"/>
    <p:sldId id="400" r:id="rId85"/>
    <p:sldId id="401" r:id="rId86"/>
    <p:sldId id="402" r:id="rId87"/>
    <p:sldId id="403" r:id="rId88"/>
    <p:sldId id="404" r:id="rId89"/>
    <p:sldId id="405" r:id="rId90"/>
    <p:sldId id="406" r:id="rId91"/>
    <p:sldId id="407" r:id="rId92"/>
    <p:sldId id="410" r:id="rId93"/>
    <p:sldId id="411" r:id="rId94"/>
    <p:sldId id="415" r:id="rId95"/>
    <p:sldId id="419" r:id="rId96"/>
    <p:sldId id="420" r:id="rId97"/>
    <p:sldId id="422" r:id="rId98"/>
    <p:sldId id="426" r:id="rId99"/>
    <p:sldId id="427" r:id="rId100"/>
    <p:sldId id="428" r:id="rId101"/>
    <p:sldId id="430" r:id="rId102"/>
    <p:sldId id="431" r:id="rId103"/>
    <p:sldId id="432" r:id="rId104"/>
    <p:sldId id="433" r:id="rId105"/>
    <p:sldId id="434" r:id="rId106"/>
    <p:sldId id="435" r:id="rId107"/>
    <p:sldId id="436" r:id="rId108"/>
    <p:sldId id="437" r:id="rId109"/>
    <p:sldId id="438" r:id="rId110"/>
    <p:sldId id="439" r:id="rId111"/>
    <p:sldId id="445" r:id="rId112"/>
    <p:sldId id="446" r:id="rId113"/>
    <p:sldId id="447" r:id="rId114"/>
    <p:sldId id="448" r:id="rId115"/>
    <p:sldId id="450" r:id="rId116"/>
    <p:sldId id="452" r:id="rId117"/>
    <p:sldId id="453" r:id="rId118"/>
    <p:sldId id="455" r:id="rId119"/>
    <p:sldId id="457" r:id="rId120"/>
    <p:sldId id="458" r:id="rId121"/>
    <p:sldId id="459" r:id="rId122"/>
    <p:sldId id="460" r:id="rId123"/>
    <p:sldId id="461" r:id="rId124"/>
    <p:sldId id="463" r:id="rId125"/>
    <p:sldId id="464" r:id="rId126"/>
    <p:sldId id="465" r:id="rId127"/>
    <p:sldId id="466" r:id="rId128"/>
    <p:sldId id="468" r:id="rId129"/>
    <p:sldId id="469" r:id="rId1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6A0D1-F3FC-4B8F-9F25-3A82D140AB82}" type="datetimeFigureOut">
              <a:rPr lang="cs-CZ" smtClean="0"/>
              <a:pPr/>
              <a:t>19.10.2014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29AB5-7603-4EB4-9D41-C09BFD1C700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57845-76B2-4BB2-B5DC-E1EDF5FB84BE}" type="slidenum">
              <a:rPr lang="cs-CZ"/>
              <a:pPr/>
              <a:t>51</a:t>
            </a:fld>
            <a:endParaRPr lang="cs-CZ"/>
          </a:p>
        </p:txBody>
      </p:sp>
      <p:sp>
        <p:nvSpPr>
          <p:cNvPr id="40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ATP Soukup</a:t>
            </a:r>
            <a:r>
              <a:rPr lang="cs-CZ" baseline="0" dirty="0" smtClean="0"/>
              <a:t> s.r.o. – </a:t>
            </a:r>
            <a:r>
              <a:rPr lang="cs-CZ" baseline="0" dirty="0" err="1" smtClean="0"/>
              <a:t>przerabialnia</a:t>
            </a:r>
            <a:r>
              <a:rPr lang="cs-CZ" baseline="0" dirty="0" smtClean="0"/>
              <a:t> w</a:t>
            </a:r>
            <a:r>
              <a:rPr lang="pl-PL" baseline="0" dirty="0" smtClean="0"/>
              <a:t>ęgla</a:t>
            </a:r>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53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http://www.</a:t>
            </a:r>
            <a:r>
              <a:rPr lang="cs-CZ" dirty="0" err="1" smtClean="0"/>
              <a:t>nosaki.com</a:t>
            </a:r>
            <a:r>
              <a:rPr lang="cs-CZ" dirty="0" smtClean="0"/>
              <a:t>/</a:t>
            </a:r>
            <a:r>
              <a:rPr lang="cs-CZ" dirty="0" err="1" smtClean="0"/>
              <a:t>nskDotCom</a:t>
            </a:r>
            <a:r>
              <a:rPr lang="cs-CZ" dirty="0" smtClean="0"/>
              <a:t>/</a:t>
            </a:r>
            <a:r>
              <a:rPr lang="cs-CZ" dirty="0" err="1" smtClean="0"/>
              <a:t>nskui</a:t>
            </a:r>
            <a:r>
              <a:rPr lang="cs-CZ" dirty="0" smtClean="0"/>
              <a:t>?</a:t>
            </a:r>
            <a:r>
              <a:rPr lang="cs-CZ" dirty="0" err="1" smtClean="0"/>
              <a:t>lng</a:t>
            </a:r>
            <a:r>
              <a:rPr lang="cs-CZ" dirty="0" smtClean="0"/>
              <a:t>=</a:t>
            </a:r>
            <a:r>
              <a:rPr lang="cs-CZ" dirty="0" err="1" smtClean="0"/>
              <a:t>en</a:t>
            </a:r>
            <a:r>
              <a:rPr lang="cs-CZ" dirty="0" smtClean="0"/>
              <a:t>&amp;</a:t>
            </a:r>
            <a:r>
              <a:rPr lang="cs-CZ" dirty="0" err="1" smtClean="0"/>
              <a:t>navig</a:t>
            </a:r>
            <a:r>
              <a:rPr lang="cs-CZ" dirty="0" smtClean="0"/>
              <a:t>=</a:t>
            </a:r>
            <a:r>
              <a:rPr lang="cs-CZ" dirty="0" err="1" smtClean="0"/>
              <a:t>industry</a:t>
            </a:r>
            <a:r>
              <a:rPr lang="cs-CZ" dirty="0" smtClean="0"/>
              <a:t>&amp;</a:t>
            </a:r>
            <a:r>
              <a:rPr lang="cs-CZ" dirty="0" err="1" smtClean="0"/>
              <a:t>content</a:t>
            </a:r>
            <a:r>
              <a:rPr lang="cs-CZ" dirty="0" smtClean="0"/>
              <a:t>=en.industry.20090511.html</a:t>
            </a:r>
          </a:p>
          <a:p>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54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76513FA-A399-44DD-A223-B465ACB1DBF2}" type="slidenum">
              <a:rPr lang="cs-CZ" smtClean="0"/>
              <a:pPr/>
              <a:t>81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lvl="1"/>
            <a:r>
              <a:rPr lang="cs-CZ" sz="1200" kern="1200" dirty="0" smtClean="0">
                <a:solidFill>
                  <a:schemeClr val="tx1"/>
                </a:solidFill>
                <a:latin typeface="+mn-lt"/>
                <a:ea typeface="+mn-ea"/>
                <a:cs typeface="+mn-cs"/>
              </a:rPr>
              <a:t>Administrativní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 Tento typ je určen k vyřizování běžné, každodenní agendy. Zajišťuje rutinní administrativní činnosti. Jedná se zejména o procesy, které jsou jednoduché, často se opakují, podléhají občasným změnám a jsou dobře strukturovatelné. Jejich účastníky jsou téměř všichni zaměstnanci společnosti. Např. vystavení objednávky, sledování výdajů, vyřízení reklamace, registrace vozidla apod. Účastníci tohoto typu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jsou příležitostní, to znamená, že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není jejich hlavní pracovní náplní.</a:t>
            </a:r>
            <a:endParaRPr lang="cs-CZ" sz="1100" kern="1200" dirty="0" smtClean="0">
              <a:solidFill>
                <a:schemeClr val="tx1"/>
              </a:solidFill>
              <a:latin typeface="+mn-lt"/>
              <a:ea typeface="+mn-ea"/>
              <a:cs typeface="+mn-cs"/>
            </a:endParaRPr>
          </a:p>
          <a:p>
            <a:pPr lvl="1"/>
            <a:r>
              <a:rPr lang="cs-CZ" sz="1200" kern="1200" dirty="0" smtClean="0">
                <a:solidFill>
                  <a:schemeClr val="tx1"/>
                </a:solidFill>
                <a:latin typeface="+mn-lt"/>
                <a:ea typeface="+mn-ea"/>
                <a:cs typeface="+mn-cs"/>
              </a:rPr>
              <a:t>Produkční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 Podporuje podnikové procesy, které vytvářejí přidanou hodnotu k finálnímu produktu, a na nichž závisí spokojenost zákazníka. Tyto procesy jsou stejně jako administrativní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dobře strukturovatelné, jen jejich struktura může být relativně složitá. Výskyt takových procesů je častý a zaměstnanci jim věnují většinu své pracovní doby. Např. vyřizování nahlášených poruch, žádost o poskytnutí úvěru apod.</a:t>
            </a:r>
            <a:endParaRPr lang="cs-CZ" sz="1100" kern="1200" dirty="0" smtClean="0">
              <a:solidFill>
                <a:schemeClr val="tx1"/>
              </a:solidFill>
              <a:latin typeface="+mn-lt"/>
              <a:ea typeface="+mn-ea"/>
              <a:cs typeface="+mn-cs"/>
            </a:endParaRPr>
          </a:p>
          <a:p>
            <a:pPr lvl="1"/>
            <a:r>
              <a:rPr lang="cs-CZ" sz="1200" kern="1200" dirty="0" err="1" smtClean="0">
                <a:solidFill>
                  <a:schemeClr val="tx1"/>
                </a:solidFill>
                <a:latin typeface="+mn-lt"/>
                <a:ea typeface="+mn-ea"/>
                <a:cs typeface="+mn-cs"/>
              </a:rPr>
              <a:t>Kolaborativní</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 Základem tohoto typu je především týmová spolupráce. Obvykle obsahují opakovaný cyklus několika iterací téhož kroku, a to až do dosažení nějaké formy souhlasu. Jedná se tedy o dynamický proces, na jehož výstupu očekáváme dokument, na kterém spolupracuje několik uživatelů, a který prochází různými cykly schvalování. Např. tvorba dokumentace, zpracování kupní smlouvy, tvorba propagačních materiálů apod. S tímto typem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pracují většinou tvůrčí pracovníci, což znamená, že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musí být pružné, aby tvůrčí pracovníci mohli využívat i nepředdefinované cesty.</a:t>
            </a:r>
            <a:endParaRPr lang="cs-CZ" sz="11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Ad-hoc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 Jedná se o procesy, jejichž průběh není předem znám (procesy nejsou standardizovány, jsou jedinečné a definují se až v okamžiku vzniku). Podobají se administrativním </a:t>
            </a:r>
            <a:r>
              <a:rPr lang="cs-CZ" sz="1200" kern="1200" dirty="0" err="1" smtClean="0">
                <a:solidFill>
                  <a:schemeClr val="tx1"/>
                </a:solidFill>
                <a:latin typeface="+mn-lt"/>
                <a:ea typeface="+mn-ea"/>
                <a:cs typeface="+mn-cs"/>
              </a:rPr>
              <a:t>workflow</a:t>
            </a:r>
            <a:r>
              <a:rPr lang="cs-CZ" sz="1200" kern="1200" dirty="0" smtClean="0">
                <a:solidFill>
                  <a:schemeClr val="tx1"/>
                </a:solidFill>
                <a:latin typeface="+mn-lt"/>
                <a:ea typeface="+mn-ea"/>
                <a:cs typeface="+mn-cs"/>
              </a:rPr>
              <a:t> s tím rozdílem, že se zaměřují na zpracování odchylek od standardu. Celý proces je unikátní, ale účastníci dělají řadu podobných a opakovatelných operací. Např. dotaz zákazníka, zpracování výroční zprávy, vyřízení nestandardní reklamace, </a:t>
            </a:r>
            <a:r>
              <a:rPr lang="cs-CZ" sz="1200" kern="1200" dirty="0" err="1" smtClean="0">
                <a:solidFill>
                  <a:schemeClr val="tx1"/>
                </a:solidFill>
                <a:latin typeface="+mn-lt"/>
                <a:ea typeface="+mn-ea"/>
                <a:cs typeface="+mn-cs"/>
              </a:rPr>
              <a:t>apod</a:t>
            </a:r>
            <a:endParaRPr lang="cs-CZ" dirty="0"/>
          </a:p>
        </p:txBody>
      </p:sp>
      <p:sp>
        <p:nvSpPr>
          <p:cNvPr id="4" name="Zástupný symbol pro číslo snímku 3"/>
          <p:cNvSpPr>
            <a:spLocks noGrp="1"/>
          </p:cNvSpPr>
          <p:nvPr>
            <p:ph type="sldNum" sz="quarter" idx="10"/>
          </p:nvPr>
        </p:nvSpPr>
        <p:spPr/>
        <p:txBody>
          <a:bodyPr/>
          <a:lstStyle/>
          <a:p>
            <a:fld id="{817ED006-CF42-4B33-9C49-3028B7CB9414}" type="slidenum">
              <a:rPr lang="cs-CZ" smtClean="0"/>
              <a:pPr/>
              <a:t>96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85800" y="1981200"/>
            <a:ext cx="381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48200" y="1981200"/>
            <a:ext cx="3810000" cy="4114800"/>
          </a:xfrm>
        </p:spPr>
        <p:txBody>
          <a:bodyPr/>
          <a:lstStyle/>
          <a:p>
            <a:endParaRPr lang="cs-CZ"/>
          </a:p>
        </p:txBody>
      </p:sp>
      <p:sp>
        <p:nvSpPr>
          <p:cNvPr id="5" name="Zástupný symbol pro datum 4"/>
          <p:cNvSpPr>
            <a:spLocks noGrp="1"/>
          </p:cNvSpPr>
          <p:nvPr>
            <p:ph type="dt" sz="half" idx="10"/>
          </p:nvPr>
        </p:nvSpPr>
        <p:spPr>
          <a:xfrm>
            <a:off x="685800" y="6248400"/>
            <a:ext cx="1905000" cy="45720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r>
              <a:rPr lang="cs-CZ"/>
              <a:t>ADAM - IS4I FORUM 2009</a:t>
            </a:r>
          </a:p>
        </p:txBody>
      </p:sp>
      <p:sp>
        <p:nvSpPr>
          <p:cNvPr id="7" name="Zástupný symbol pro číslo snímku 6"/>
          <p:cNvSpPr>
            <a:spLocks noGrp="1"/>
          </p:cNvSpPr>
          <p:nvPr>
            <p:ph type="sldNum" sz="quarter" idx="12"/>
          </p:nvPr>
        </p:nvSpPr>
        <p:spPr>
          <a:xfrm>
            <a:off x="6553200" y="6248400"/>
            <a:ext cx="1905000" cy="457200"/>
          </a:xfrm>
        </p:spPr>
        <p:txBody>
          <a:bodyPr/>
          <a:lstStyle>
            <a:lvl1pPr>
              <a:defRPr/>
            </a:lvl1pPr>
          </a:lstStyle>
          <a:p>
            <a:fld id="{F8C31C37-D58D-4B72-891C-097A6773562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19.10.2014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19.10.2014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systemonline.cz/prehled-informacnich-systemu/eam-systemy/" TargetMode="External"/><Relationship Id="rId2" Type="http://schemas.openxmlformats.org/officeDocument/2006/relationships/hyperlink" Target="http://www.systemonline.cz/" TargetMode="External"/><Relationship Id="rId1" Type="http://schemas.openxmlformats.org/officeDocument/2006/relationships/slideLayout" Target="../slideLayouts/slideLayout2.xml"/><Relationship Id="rId4" Type="http://schemas.openxmlformats.org/officeDocument/2006/relationships/hyperlink" Target="http://www.podnikovysystem.sk/podnikove-systemy/podnikove-systemy-eam-enterprise-asset-management"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crmportal.cz/" TargetMode="External"/><Relationship Id="rId2" Type="http://schemas.openxmlformats.org/officeDocument/2006/relationships/hyperlink" Target="http://www.crmforum.cz/"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wikipedia.org/wiki/Logistika" TargetMode="External"/><Relationship Id="rId7" Type="http://schemas.openxmlformats.org/officeDocument/2006/relationships/hyperlink" Target="http://cs.wikipedia.org/wiki/%C3%9A%C4%8Detnictv%C3%AD" TargetMode="External"/><Relationship Id="rId2" Type="http://schemas.openxmlformats.org/officeDocument/2006/relationships/hyperlink" Target="http://cs.wikipedia.org/wiki/V%C3%BDroba" TargetMode="External"/><Relationship Id="rId1" Type="http://schemas.openxmlformats.org/officeDocument/2006/relationships/slideLayout" Target="../slideLayouts/slideLayout2.xml"/><Relationship Id="rId6" Type="http://schemas.openxmlformats.org/officeDocument/2006/relationships/hyperlink" Target="http://cs.wikipedia.org/wiki/Faktura" TargetMode="External"/><Relationship Id="rId5" Type="http://schemas.openxmlformats.org/officeDocument/2006/relationships/hyperlink" Target="http://cs.wikipedia.org/wiki/Majetek" TargetMode="External"/><Relationship Id="rId4" Type="http://schemas.openxmlformats.org/officeDocument/2006/relationships/hyperlink" Target="http://cs.wikipedia.org/wiki/Distribu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anagingautomation.com/manufacturing-execution-systems" TargetMode="External"/><Relationship Id="rId2" Type="http://schemas.openxmlformats.org/officeDocument/2006/relationships/hyperlink" Target="http://www.mesa.org/en/" TargetMode="External"/><Relationship Id="rId1" Type="http://schemas.openxmlformats.org/officeDocument/2006/relationships/slideLayout" Target="../slideLayouts/slideLayout2.xml"/><Relationship Id="rId4" Type="http://schemas.openxmlformats.org/officeDocument/2006/relationships/hyperlink" Target="http://www.managingautomation.com/techmatch/mes-vendor-profiles.asp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rpy.cz/" TargetMode="External"/><Relationship Id="rId2" Type="http://schemas.openxmlformats.org/officeDocument/2006/relationships/hyperlink" Target="http://www.systemonline.cz/erp" TargetMode="External"/><Relationship Id="rId1" Type="http://schemas.openxmlformats.org/officeDocument/2006/relationships/slideLayout" Target="../slideLayouts/slideLayout2.xml"/><Relationship Id="rId5" Type="http://schemas.openxmlformats.org/officeDocument/2006/relationships/hyperlink" Target="http://megaventory.com/marketing/Online_ERP_Guide.pdf" TargetMode="External"/><Relationship Id="rId4" Type="http://schemas.openxmlformats.org/officeDocument/2006/relationships/hyperlink" Target="http://hn.ihned.cz/c3-18324610-500000_d-strucna-historie-systemu-erp"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mailto:roman.danel@vsb.cz"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Aplikace VT v hospodářské praxi</a:t>
            </a:r>
            <a:br>
              <a:rPr lang="cs-CZ" dirty="0" smtClean="0"/>
            </a:br>
            <a:r>
              <a:rPr lang="cs-CZ" i="1" dirty="0" smtClean="0"/>
              <a:t>podnikové IS</a:t>
            </a:r>
            <a:br>
              <a:rPr lang="cs-CZ" i="1" dirty="0" smtClean="0"/>
            </a:br>
            <a:endParaRPr lang="cs-CZ" sz="2000" i="1" dirty="0"/>
          </a:p>
        </p:txBody>
      </p:sp>
      <p:sp>
        <p:nvSpPr>
          <p:cNvPr id="3" name="Podnadpis 2"/>
          <p:cNvSpPr>
            <a:spLocks noGrp="1"/>
          </p:cNvSpPr>
          <p:nvPr>
            <p:ph type="subTitle" idx="1"/>
          </p:nvPr>
        </p:nvSpPr>
        <p:spPr/>
        <p:txBody>
          <a:bodyPr/>
          <a:lstStyle/>
          <a:p>
            <a:r>
              <a:rPr lang="cs-CZ" dirty="0" smtClean="0"/>
              <a:t>Ing. Roman Danel, Ph.D.</a:t>
            </a:r>
          </a:p>
          <a:p>
            <a:r>
              <a:rPr lang="cs-CZ" sz="2000" dirty="0" err="1" smtClean="0">
                <a:hlinkClick r:id="rId2"/>
              </a:rPr>
              <a:t>roman.danel</a:t>
            </a:r>
            <a:r>
              <a:rPr lang="cs-CZ" sz="2000" dirty="0" smtClean="0">
                <a:hlinkClick r:id="rId2"/>
              </a:rPr>
              <a:t>@</a:t>
            </a:r>
            <a:r>
              <a:rPr lang="cs-CZ" sz="2000" dirty="0" err="1" smtClean="0">
                <a:hlinkClick r:id="rId2"/>
              </a:rPr>
              <a:t>vsb.cz</a:t>
            </a:r>
            <a:endParaRPr lang="cs-CZ" sz="2000" dirty="0" smtClean="0"/>
          </a:p>
          <a:p>
            <a:endParaRPr lang="cs-CZ" sz="2000" dirty="0" smtClean="0"/>
          </a:p>
          <a:p>
            <a:r>
              <a:rPr lang="cs-CZ" sz="2000" dirty="0" smtClean="0"/>
              <a:t>VŠB – TU Ostrava</a:t>
            </a:r>
            <a:endParaRPr lang="cs-CZ" sz="2000" dirty="0"/>
          </a:p>
        </p:txBody>
      </p:sp>
      <p:pic>
        <p:nvPicPr>
          <p:cNvPr id="4" name="Obrázek 3" descr="LogoHGF.jpg"/>
          <p:cNvPicPr>
            <a:picLocks noChangeAspect="1"/>
          </p:cNvPicPr>
          <p:nvPr/>
        </p:nvPicPr>
        <p:blipFill>
          <a:blip r:embed="rId3" cstate="print"/>
          <a:srcRect/>
          <a:stretch>
            <a:fillRect/>
          </a:stretch>
        </p:blipFill>
        <p:spPr bwMode="auto">
          <a:xfrm>
            <a:off x="3851920" y="548680"/>
            <a:ext cx="1243013" cy="1428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Vztahy</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3203848" y="2132856"/>
            <a:ext cx="288032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FIRMA</a:t>
            </a:r>
            <a:endParaRPr lang="cs-CZ" dirty="0">
              <a:solidFill>
                <a:schemeClr val="tx1"/>
              </a:solidFill>
            </a:endParaRPr>
          </a:p>
        </p:txBody>
      </p:sp>
      <p:sp>
        <p:nvSpPr>
          <p:cNvPr id="5" name="Obdélník 4"/>
          <p:cNvSpPr/>
          <p:nvPr/>
        </p:nvSpPr>
        <p:spPr>
          <a:xfrm>
            <a:off x="1043608" y="4077072"/>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ZÁKAZNÍK</a:t>
            </a:r>
            <a:endParaRPr lang="cs-CZ" dirty="0">
              <a:solidFill>
                <a:schemeClr val="tx1"/>
              </a:solidFill>
            </a:endParaRPr>
          </a:p>
        </p:txBody>
      </p:sp>
      <p:sp>
        <p:nvSpPr>
          <p:cNvPr id="6" name="Obdélník 5"/>
          <p:cNvSpPr/>
          <p:nvPr/>
        </p:nvSpPr>
        <p:spPr>
          <a:xfrm>
            <a:off x="5508104" y="4077072"/>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DODAVATEL</a:t>
            </a:r>
            <a:endParaRPr lang="cs-CZ" dirty="0">
              <a:solidFill>
                <a:schemeClr val="tx1"/>
              </a:solidFill>
            </a:endParaRPr>
          </a:p>
        </p:txBody>
      </p:sp>
      <p:cxnSp>
        <p:nvCxnSpPr>
          <p:cNvPr id="15" name="Přímá spojovací šipka 14"/>
          <p:cNvCxnSpPr/>
          <p:nvPr/>
        </p:nvCxnSpPr>
        <p:spPr>
          <a:xfrm rot="5400000">
            <a:off x="3707904" y="3645024"/>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a:endCxn id="6" idx="1"/>
          </p:cNvCxnSpPr>
          <p:nvPr/>
        </p:nvCxnSpPr>
        <p:spPr>
          <a:xfrm rot="16200000" flipH="1">
            <a:off x="4391980" y="3609020"/>
            <a:ext cx="136815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Asset</a:t>
            </a:r>
            <a:r>
              <a:rPr lang="cs-CZ" dirty="0" smtClean="0"/>
              <a:t> = majetek -&gt; zdroje</a:t>
            </a:r>
            <a:endParaRPr lang="cs-CZ" dirty="0"/>
          </a:p>
        </p:txBody>
      </p:sp>
      <p:sp>
        <p:nvSpPr>
          <p:cNvPr id="3" name="Zástupný symbol pro obsah 2"/>
          <p:cNvSpPr>
            <a:spLocks noGrp="1"/>
          </p:cNvSpPr>
          <p:nvPr>
            <p:ph idx="1"/>
          </p:nvPr>
        </p:nvSpPr>
        <p:spPr/>
        <p:txBody>
          <a:bodyPr/>
          <a:lstStyle/>
          <a:p>
            <a:pPr>
              <a:buNone/>
            </a:pPr>
            <a:r>
              <a:rPr lang="cs-CZ" b="1" dirty="0" smtClean="0"/>
              <a:t>	</a:t>
            </a:r>
            <a:r>
              <a:rPr lang="cs-CZ" dirty="0" smtClean="0"/>
              <a:t>Zdroje ve smyslu EAM představují všechny výrobní stroje, zařízení, suroviny, náhradní díly ale i budovy, vozový park apod. </a:t>
            </a:r>
          </a:p>
          <a:p>
            <a:pPr>
              <a:buNone/>
            </a:pPr>
            <a:r>
              <a:rPr lang="cs-CZ" dirty="0" smtClean="0"/>
              <a:t>	</a:t>
            </a:r>
          </a:p>
          <a:p>
            <a:pPr>
              <a:buNone/>
            </a:pPr>
            <a:r>
              <a:rPr lang="cs-CZ" dirty="0" smtClean="0"/>
              <a:t>	opotřebení, stárnutí, spotřeba,…</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EAM</a:t>
            </a:r>
            <a:endParaRPr lang="cs-CZ" dirty="0"/>
          </a:p>
        </p:txBody>
      </p:sp>
      <p:sp>
        <p:nvSpPr>
          <p:cNvPr id="3" name="Zástupný symbol pro obsah 2"/>
          <p:cNvSpPr>
            <a:spLocks noGrp="1"/>
          </p:cNvSpPr>
          <p:nvPr>
            <p:ph idx="1"/>
          </p:nvPr>
        </p:nvSpPr>
        <p:spPr/>
        <p:txBody>
          <a:bodyPr/>
          <a:lstStyle/>
          <a:p>
            <a:r>
              <a:rPr lang="cs-CZ" dirty="0" smtClean="0"/>
              <a:t>Sledování stavu zařízení</a:t>
            </a:r>
          </a:p>
          <a:p>
            <a:r>
              <a:rPr lang="cs-CZ" dirty="0" smtClean="0"/>
              <a:t>Plánování údržby</a:t>
            </a:r>
          </a:p>
          <a:p>
            <a:r>
              <a:rPr lang="cs-CZ" dirty="0" smtClean="0"/>
              <a:t>Funkce obchodního a skladového systému</a:t>
            </a:r>
          </a:p>
          <a:p>
            <a:r>
              <a:rPr lang="cs-CZ" dirty="0" smtClean="0"/>
              <a:t>Části personalistiky</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Cíle </a:t>
            </a:r>
            <a:r>
              <a:rPr lang="cs-CZ" dirty="0" smtClean="0"/>
              <a:t>EAM</a:t>
            </a:r>
            <a:endParaRPr lang="cs-CZ" dirty="0"/>
          </a:p>
        </p:txBody>
      </p:sp>
      <p:sp>
        <p:nvSpPr>
          <p:cNvPr id="3" name="Zástupný symbol pro obsah 2"/>
          <p:cNvSpPr>
            <a:spLocks noGrp="1"/>
          </p:cNvSpPr>
          <p:nvPr>
            <p:ph idx="1"/>
          </p:nvPr>
        </p:nvSpPr>
        <p:spPr/>
        <p:txBody>
          <a:bodyPr/>
          <a:lstStyle/>
          <a:p>
            <a:r>
              <a:rPr lang="cs-CZ" dirty="0" smtClean="0"/>
              <a:t>Zkrácení prostojů</a:t>
            </a:r>
          </a:p>
          <a:p>
            <a:r>
              <a:rPr lang="cs-CZ" dirty="0" smtClean="0"/>
              <a:t>Snižování ztrát z důvodu nefunkčnosti zařízení</a:t>
            </a:r>
          </a:p>
          <a:p>
            <a:r>
              <a:rPr lang="cs-CZ" dirty="0" smtClean="0"/>
              <a:t>Zlepšení organizace prací údržby</a:t>
            </a:r>
          </a:p>
          <a:p>
            <a:r>
              <a:rPr lang="cs-CZ" dirty="0" smtClean="0"/>
              <a:t>Zvýšení kapacity výrobních zařízení</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EAM</a:t>
            </a:r>
            <a:endParaRPr lang="cs-CZ" dirty="0"/>
          </a:p>
        </p:txBody>
      </p:sp>
      <p:sp>
        <p:nvSpPr>
          <p:cNvPr id="3" name="Zástupný symbol pro obsah 2"/>
          <p:cNvSpPr>
            <a:spLocks noGrp="1"/>
          </p:cNvSpPr>
          <p:nvPr>
            <p:ph idx="1"/>
          </p:nvPr>
        </p:nvSpPr>
        <p:spPr/>
        <p:txBody>
          <a:bodyPr>
            <a:normAutofit lnSpcReduction="10000"/>
          </a:bodyPr>
          <a:lstStyle/>
          <a:p>
            <a:r>
              <a:rPr lang="cs-CZ" sz="2800" dirty="0" smtClean="0"/>
              <a:t>Kalendář servisních zásahů</a:t>
            </a:r>
          </a:p>
          <a:p>
            <a:r>
              <a:rPr lang="cs-CZ" sz="2800" dirty="0" smtClean="0"/>
              <a:t>Kalendář revizí</a:t>
            </a:r>
          </a:p>
          <a:p>
            <a:r>
              <a:rPr lang="cs-CZ" sz="2800" dirty="0" smtClean="0"/>
              <a:t>Podklady pro ISO</a:t>
            </a:r>
          </a:p>
          <a:p>
            <a:r>
              <a:rPr lang="cs-CZ" sz="2800" dirty="0" smtClean="0"/>
              <a:t>Analýzy</a:t>
            </a:r>
          </a:p>
          <a:p>
            <a:r>
              <a:rPr lang="cs-CZ" sz="2800" dirty="0" smtClean="0"/>
              <a:t>Hodnocení ukazatelů sledovaných zařízení</a:t>
            </a:r>
          </a:p>
          <a:p>
            <a:r>
              <a:rPr lang="cs-CZ" sz="2800" dirty="0" smtClean="0"/>
              <a:t>Sledování efektivity práce údržbářů</a:t>
            </a:r>
          </a:p>
          <a:p>
            <a:r>
              <a:rPr lang="cs-CZ" sz="2800" dirty="0" smtClean="0"/>
              <a:t>Podklady pro mzdy</a:t>
            </a:r>
          </a:p>
          <a:p>
            <a:r>
              <a:rPr lang="cs-CZ" sz="2800" dirty="0" smtClean="0"/>
              <a:t>Snížení skladových zásob</a:t>
            </a:r>
          </a:p>
          <a:p>
            <a:r>
              <a:rPr lang="cs-CZ" sz="2800" dirty="0" smtClean="0"/>
              <a:t>Zlepšení rozhodovacích procesů</a:t>
            </a:r>
            <a:endParaRPr lang="cs-CZ"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Technická diagnostika</a:t>
            </a:r>
            <a:endParaRPr lang="cs-CZ" dirty="0"/>
          </a:p>
        </p:txBody>
      </p:sp>
      <p:sp>
        <p:nvSpPr>
          <p:cNvPr id="3" name="Zástupný symbol pro obsah 2"/>
          <p:cNvSpPr>
            <a:spLocks noGrp="1"/>
          </p:cNvSpPr>
          <p:nvPr>
            <p:ph idx="1"/>
          </p:nvPr>
        </p:nvSpPr>
        <p:spPr/>
        <p:txBody>
          <a:bodyPr/>
          <a:lstStyle/>
          <a:p>
            <a:pPr>
              <a:buNone/>
            </a:pPr>
            <a:r>
              <a:rPr lang="cs-CZ" b="1" i="1" dirty="0" smtClean="0"/>
              <a:t>Detekce  </a:t>
            </a:r>
            <a:r>
              <a:rPr lang="cs-CZ" dirty="0" smtClean="0"/>
              <a:t>- odhalení existence vznikající poruchy</a:t>
            </a:r>
          </a:p>
          <a:p>
            <a:pPr>
              <a:buNone/>
            </a:pPr>
            <a:r>
              <a:rPr lang="cs-CZ" b="1" i="1" dirty="0" smtClean="0"/>
              <a:t>Lokalizace</a:t>
            </a:r>
            <a:r>
              <a:rPr lang="cs-CZ" dirty="0" smtClean="0"/>
              <a:t>  - stanovení vadné součásti nebo uzlu </a:t>
            </a:r>
          </a:p>
          <a:p>
            <a:pPr>
              <a:buNone/>
            </a:pPr>
            <a:r>
              <a:rPr lang="cs-CZ" b="1" i="1" dirty="0" smtClean="0"/>
              <a:t>Predikce  </a:t>
            </a:r>
            <a:r>
              <a:rPr lang="cs-CZ" dirty="0" smtClean="0"/>
              <a:t>- určení prognózy zbytkové životnosti</a:t>
            </a:r>
          </a:p>
          <a:p>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Vibrodiagnostika</a:t>
            </a:r>
            <a:endParaRPr lang="cs-CZ" dirty="0"/>
          </a:p>
        </p:txBody>
      </p:sp>
      <p:sp>
        <p:nvSpPr>
          <p:cNvPr id="3" name="Zástupný symbol pro obsah 2"/>
          <p:cNvSpPr>
            <a:spLocks noGrp="1"/>
          </p:cNvSpPr>
          <p:nvPr>
            <p:ph idx="1"/>
          </p:nvPr>
        </p:nvSpPr>
        <p:spPr/>
        <p:txBody>
          <a:bodyPr/>
          <a:lstStyle/>
          <a:p>
            <a:r>
              <a:rPr lang="cs-CZ" sz="2400" dirty="0" smtClean="0"/>
              <a:t>Nevyváženost rotorů </a:t>
            </a:r>
          </a:p>
          <a:p>
            <a:r>
              <a:rPr lang="cs-CZ" sz="2400" dirty="0" smtClean="0"/>
              <a:t>Nesouosost spojek, ložisek a převodů </a:t>
            </a:r>
          </a:p>
          <a:p>
            <a:r>
              <a:rPr lang="cs-CZ" sz="2400" dirty="0" smtClean="0"/>
              <a:t>Mechanické uvolnění </a:t>
            </a:r>
          </a:p>
          <a:p>
            <a:r>
              <a:rPr lang="cs-CZ" sz="2400" dirty="0" smtClean="0"/>
              <a:t>Poškození valivých ložisek </a:t>
            </a:r>
          </a:p>
          <a:p>
            <a:r>
              <a:rPr lang="cs-CZ" sz="2400" dirty="0" smtClean="0"/>
              <a:t>Opotřebení převodů </a:t>
            </a:r>
          </a:p>
          <a:p>
            <a:r>
              <a:rPr lang="cs-CZ" sz="2400" dirty="0" smtClean="0"/>
              <a:t>Zadírání </a:t>
            </a:r>
          </a:p>
          <a:p>
            <a:r>
              <a:rPr lang="cs-CZ" sz="2400" dirty="0" smtClean="0"/>
              <a:t>Hydraulické a aerodynamické problémy </a:t>
            </a:r>
          </a:p>
          <a:p>
            <a:r>
              <a:rPr lang="cs-CZ" sz="2400" dirty="0" smtClean="0"/>
              <a:t>Elektrické závady </a:t>
            </a:r>
          </a:p>
          <a:p>
            <a:r>
              <a:rPr lang="cs-CZ" sz="2400" dirty="0" smtClean="0"/>
              <a:t>Rezonance </a:t>
            </a:r>
          </a:p>
          <a:p>
            <a:r>
              <a:rPr lang="cs-CZ" sz="2400" dirty="0" smtClean="0"/>
              <a:t>Deformace </a:t>
            </a:r>
          </a:p>
          <a:p>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Vibrace</a:t>
            </a:r>
            <a:endParaRPr lang="cs-CZ" dirty="0"/>
          </a:p>
        </p:txBody>
      </p:sp>
      <p:sp>
        <p:nvSpPr>
          <p:cNvPr id="3" name="Zástupný symbol pro obsah 2"/>
          <p:cNvSpPr>
            <a:spLocks noGrp="1"/>
          </p:cNvSpPr>
          <p:nvPr>
            <p:ph idx="1"/>
          </p:nvPr>
        </p:nvSpPr>
        <p:spPr/>
        <p:txBody>
          <a:bodyPr/>
          <a:lstStyle/>
          <a:p>
            <a:endParaRPr lang="cs-CZ" dirty="0"/>
          </a:p>
        </p:txBody>
      </p:sp>
      <p:pic>
        <p:nvPicPr>
          <p:cNvPr id="38914" name="Picture 2" descr="Vibrodiagnostika"/>
          <p:cNvPicPr>
            <a:picLocks noChangeAspect="1" noChangeArrowheads="1"/>
          </p:cNvPicPr>
          <p:nvPr/>
        </p:nvPicPr>
        <p:blipFill>
          <a:blip r:embed="rId2" cstate="print"/>
          <a:srcRect/>
          <a:stretch>
            <a:fillRect/>
          </a:stretch>
        </p:blipFill>
        <p:spPr bwMode="auto">
          <a:xfrm>
            <a:off x="467544" y="1916833"/>
            <a:ext cx="8183846" cy="3819128"/>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Ventilátor – vadné ložisko</a:t>
            </a:r>
            <a:endParaRPr lang="cs-CZ" dirty="0"/>
          </a:p>
        </p:txBody>
      </p:sp>
      <p:sp>
        <p:nvSpPr>
          <p:cNvPr id="3" name="Zástupný symbol pro obsah 2"/>
          <p:cNvSpPr>
            <a:spLocks noGrp="1"/>
          </p:cNvSpPr>
          <p:nvPr>
            <p:ph idx="1"/>
          </p:nvPr>
        </p:nvSpPr>
        <p:spPr/>
        <p:txBody>
          <a:bodyPr/>
          <a:lstStyle/>
          <a:p>
            <a:endParaRPr lang="cs-CZ"/>
          </a:p>
        </p:txBody>
      </p:sp>
      <p:pic>
        <p:nvPicPr>
          <p:cNvPr id="37890" name="Picture 2" descr="http://www.tribotechnika.sk/application_data/tribo/uploads/Image/nexus3.jpg"/>
          <p:cNvPicPr>
            <a:picLocks noChangeAspect="1" noChangeArrowheads="1"/>
          </p:cNvPicPr>
          <p:nvPr/>
        </p:nvPicPr>
        <p:blipFill>
          <a:blip r:embed="rId2" cstate="print"/>
          <a:srcRect/>
          <a:stretch>
            <a:fillRect/>
          </a:stretch>
        </p:blipFill>
        <p:spPr bwMode="auto">
          <a:xfrm>
            <a:off x="1835696" y="1395974"/>
            <a:ext cx="5616624" cy="4755408"/>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výstupu</a:t>
            </a:r>
            <a:endParaRPr lang="cs-CZ" dirty="0"/>
          </a:p>
        </p:txBody>
      </p:sp>
      <p:sp>
        <p:nvSpPr>
          <p:cNvPr id="3" name="Zástupný symbol pro obsah 2"/>
          <p:cNvSpPr>
            <a:spLocks noGrp="1"/>
          </p:cNvSpPr>
          <p:nvPr>
            <p:ph idx="1"/>
          </p:nvPr>
        </p:nvSpPr>
        <p:spPr/>
        <p:txBody>
          <a:bodyPr/>
          <a:lstStyle/>
          <a:p>
            <a:endParaRPr lang="cs-CZ"/>
          </a:p>
        </p:txBody>
      </p:sp>
      <p:pic>
        <p:nvPicPr>
          <p:cNvPr id="36866" name="Picture 2" descr="http://www.lammb.cz/imgs/software.png"/>
          <p:cNvPicPr>
            <a:picLocks noChangeAspect="1" noChangeArrowheads="1"/>
          </p:cNvPicPr>
          <p:nvPr/>
        </p:nvPicPr>
        <p:blipFill>
          <a:blip r:embed="rId2" cstate="print"/>
          <a:srcRect/>
          <a:stretch>
            <a:fillRect/>
          </a:stretch>
        </p:blipFill>
        <p:spPr bwMode="auto">
          <a:xfrm>
            <a:off x="1111904" y="1730253"/>
            <a:ext cx="6628448" cy="4075011"/>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endParaRPr lang="cs-CZ" dirty="0" smtClean="0"/>
          </a:p>
          <a:p>
            <a:pPr algn="ctr">
              <a:buNone/>
            </a:pPr>
            <a:r>
              <a:rPr lang="cs-CZ" sz="4000" dirty="0" smtClean="0"/>
              <a:t>Informační systémy</a:t>
            </a:r>
          </a:p>
          <a:p>
            <a:pPr algn="ctr">
              <a:buNone/>
            </a:pPr>
            <a:r>
              <a:rPr lang="cs-CZ" sz="4000" dirty="0" smtClean="0"/>
              <a:t>HRM</a:t>
            </a:r>
            <a:endParaRPr lang="cs-CZ"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755576" y="3212976"/>
            <a:ext cx="20882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ŘÍZENÍ</a:t>
            </a:r>
            <a:endParaRPr lang="cs-CZ" dirty="0">
              <a:solidFill>
                <a:schemeClr val="tx1"/>
              </a:solidFill>
            </a:endParaRPr>
          </a:p>
        </p:txBody>
      </p:sp>
      <p:sp>
        <p:nvSpPr>
          <p:cNvPr id="5" name="Obdélník 4"/>
          <p:cNvSpPr/>
          <p:nvPr/>
        </p:nvSpPr>
        <p:spPr>
          <a:xfrm>
            <a:off x="3563888" y="3212976"/>
            <a:ext cx="20882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VÝROBA</a:t>
            </a:r>
            <a:endParaRPr lang="cs-CZ" dirty="0">
              <a:solidFill>
                <a:schemeClr val="tx1"/>
              </a:solidFill>
            </a:endParaRPr>
          </a:p>
        </p:txBody>
      </p:sp>
      <p:sp>
        <p:nvSpPr>
          <p:cNvPr id="6" name="Obdélník 5"/>
          <p:cNvSpPr/>
          <p:nvPr/>
        </p:nvSpPr>
        <p:spPr>
          <a:xfrm>
            <a:off x="6444208" y="3212976"/>
            <a:ext cx="208823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PRODEJ</a:t>
            </a:r>
            <a:endParaRPr lang="cs-CZ" dirty="0">
              <a:solidFill>
                <a:schemeClr val="tx1"/>
              </a:solidFill>
            </a:endParaRPr>
          </a:p>
        </p:txBody>
      </p:sp>
      <p:sp>
        <p:nvSpPr>
          <p:cNvPr id="7" name="Obousměrná vodorovná šipka 6"/>
          <p:cNvSpPr/>
          <p:nvPr/>
        </p:nvSpPr>
        <p:spPr>
          <a:xfrm>
            <a:off x="2843808" y="3861048"/>
            <a:ext cx="72008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ousměrná vodorovná šipka 7"/>
          <p:cNvSpPr/>
          <p:nvPr/>
        </p:nvSpPr>
        <p:spPr>
          <a:xfrm>
            <a:off x="5652120" y="3789040"/>
            <a:ext cx="79208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HRM systémy</a:t>
            </a:r>
          </a:p>
        </p:txBody>
      </p:sp>
      <p:sp>
        <p:nvSpPr>
          <p:cNvPr id="13315" name="Zástupný symbol pro obsah 2"/>
          <p:cNvSpPr>
            <a:spLocks noGrp="1"/>
          </p:cNvSpPr>
          <p:nvPr>
            <p:ph idx="1"/>
          </p:nvPr>
        </p:nvSpPr>
        <p:spPr/>
        <p:txBody>
          <a:bodyPr>
            <a:normAutofit lnSpcReduction="10000"/>
          </a:bodyPr>
          <a:lstStyle/>
          <a:p>
            <a:pPr>
              <a:buFontTx/>
              <a:buNone/>
            </a:pPr>
            <a:r>
              <a:rPr lang="cs-CZ" dirty="0" err="1" smtClean="0">
                <a:solidFill>
                  <a:srgbClr val="FF0000"/>
                </a:solidFill>
              </a:rPr>
              <a:t>Human</a:t>
            </a:r>
            <a:r>
              <a:rPr lang="cs-CZ" dirty="0" smtClean="0">
                <a:solidFill>
                  <a:srgbClr val="FF0000"/>
                </a:solidFill>
              </a:rPr>
              <a:t> </a:t>
            </a:r>
            <a:r>
              <a:rPr lang="cs-CZ" dirty="0" err="1" smtClean="0">
                <a:solidFill>
                  <a:srgbClr val="FF0000"/>
                </a:solidFill>
              </a:rPr>
              <a:t>Resouces</a:t>
            </a:r>
            <a:r>
              <a:rPr lang="cs-CZ" smtClean="0">
                <a:solidFill>
                  <a:srgbClr val="FF0000"/>
                </a:solidFill>
              </a:rPr>
              <a:t> Management </a:t>
            </a:r>
            <a:r>
              <a:rPr lang="cs-CZ" dirty="0" smtClean="0">
                <a:solidFill>
                  <a:srgbClr val="FF0000"/>
                </a:solidFill>
              </a:rPr>
              <a:t>= řízení lidských zdrojů (personalistika)</a:t>
            </a:r>
          </a:p>
          <a:p>
            <a:pPr>
              <a:buFontTx/>
              <a:buNone/>
            </a:pPr>
            <a:endParaRPr lang="cs-CZ" dirty="0" smtClean="0"/>
          </a:p>
          <a:p>
            <a:r>
              <a:rPr lang="cs-CZ" dirty="0" smtClean="0"/>
              <a:t>Jak najít klíčové zaměstnance?</a:t>
            </a:r>
          </a:p>
          <a:p>
            <a:r>
              <a:rPr lang="cs-CZ" dirty="0" smtClean="0"/>
              <a:t>Personalistika</a:t>
            </a:r>
          </a:p>
          <a:p>
            <a:r>
              <a:rPr lang="cs-CZ" dirty="0" smtClean="0"/>
              <a:t>Jak udržet klíčové zaměstnance?</a:t>
            </a:r>
          </a:p>
          <a:p>
            <a:r>
              <a:rPr lang="cs-CZ" dirty="0" smtClean="0"/>
              <a:t>Mzdy</a:t>
            </a:r>
          </a:p>
          <a:p>
            <a:r>
              <a:rPr lang="cs-CZ" dirty="0" smtClean="0"/>
              <a:t>Docházka</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HRM</a:t>
            </a:r>
            <a:endParaRPr lang="cs-CZ" dirty="0"/>
          </a:p>
        </p:txBody>
      </p:sp>
      <p:sp>
        <p:nvSpPr>
          <p:cNvPr id="3" name="Zástupný symbol pro obsah 2"/>
          <p:cNvSpPr>
            <a:spLocks noGrp="1"/>
          </p:cNvSpPr>
          <p:nvPr>
            <p:ph idx="1"/>
          </p:nvPr>
        </p:nvSpPr>
        <p:spPr/>
        <p:txBody>
          <a:bodyPr/>
          <a:lstStyle/>
          <a:p>
            <a:endParaRPr lang="cs-CZ"/>
          </a:p>
        </p:txBody>
      </p:sp>
      <p:pic>
        <p:nvPicPr>
          <p:cNvPr id="35842" name="Picture 2" descr="http://www.ccb.cz/images_aqua/2010/prosinec/12-sodomka-03x.jpg"/>
          <p:cNvPicPr>
            <a:picLocks noChangeAspect="1" noChangeArrowheads="1"/>
          </p:cNvPicPr>
          <p:nvPr/>
        </p:nvPicPr>
        <p:blipFill>
          <a:blip r:embed="rId2" cstate="print"/>
          <a:srcRect/>
          <a:stretch>
            <a:fillRect/>
          </a:stretch>
        </p:blipFill>
        <p:spPr bwMode="auto">
          <a:xfrm>
            <a:off x="1403648" y="1484784"/>
            <a:ext cx="6096000" cy="4438651"/>
          </a:xfrm>
          <a:prstGeom prst="rect">
            <a:avLst/>
          </a:prstGeom>
          <a:noFill/>
        </p:spPr>
      </p:pic>
      <p:sp>
        <p:nvSpPr>
          <p:cNvPr id="5" name="TextovéPole 4"/>
          <p:cNvSpPr txBox="1"/>
          <p:nvPr/>
        </p:nvSpPr>
        <p:spPr>
          <a:xfrm>
            <a:off x="539552" y="6165304"/>
            <a:ext cx="8208912" cy="307777"/>
          </a:xfrm>
          <a:prstGeom prst="rect">
            <a:avLst/>
          </a:prstGeom>
          <a:noFill/>
        </p:spPr>
        <p:txBody>
          <a:bodyPr wrap="square" rtlCol="0">
            <a:spAutoFit/>
          </a:bodyPr>
          <a:lstStyle/>
          <a:p>
            <a:r>
              <a:rPr lang="cs-CZ" sz="1400" dirty="0" smtClean="0"/>
              <a:t>Zdroj: http://www.</a:t>
            </a:r>
            <a:r>
              <a:rPr lang="cs-CZ" sz="1400" dirty="0" err="1" smtClean="0"/>
              <a:t>systemonline.cz</a:t>
            </a:r>
            <a:r>
              <a:rPr lang="cs-CZ" sz="1400" dirty="0" smtClean="0"/>
              <a:t>/</a:t>
            </a:r>
            <a:r>
              <a:rPr lang="cs-CZ" sz="1400" dirty="0" err="1" smtClean="0"/>
              <a:t>clanky</a:t>
            </a:r>
            <a:r>
              <a:rPr lang="cs-CZ" sz="1400" dirty="0" smtClean="0"/>
              <a:t>/</a:t>
            </a:r>
            <a:r>
              <a:rPr lang="cs-CZ" sz="1400" dirty="0" err="1" smtClean="0"/>
              <a:t>personalni</a:t>
            </a:r>
            <a:r>
              <a:rPr lang="cs-CZ" sz="1400" dirty="0" smtClean="0"/>
              <a:t>-</a:t>
            </a:r>
            <a:r>
              <a:rPr lang="cs-CZ" sz="1400" dirty="0" err="1" smtClean="0"/>
              <a:t>informacni</a:t>
            </a:r>
            <a:r>
              <a:rPr lang="cs-CZ" sz="1400" dirty="0" smtClean="0"/>
              <a:t>-</a:t>
            </a:r>
            <a:r>
              <a:rPr lang="cs-CZ" sz="1400" dirty="0" err="1" smtClean="0"/>
              <a:t>system</a:t>
            </a:r>
            <a:r>
              <a:rPr lang="cs-CZ" sz="1400" dirty="0" smtClean="0"/>
              <a:t>-budoucnosti.</a:t>
            </a:r>
            <a:r>
              <a:rPr lang="cs-CZ" sz="1400" dirty="0" err="1" smtClean="0"/>
              <a:t>htm</a:t>
            </a:r>
            <a:endParaRPr lang="cs-CZ" sz="14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Trendy v HRM</a:t>
            </a:r>
            <a:endParaRPr lang="cs-CZ" dirty="0"/>
          </a:p>
        </p:txBody>
      </p:sp>
      <p:sp>
        <p:nvSpPr>
          <p:cNvPr id="3" name="Zástupný symbol pro obsah 2"/>
          <p:cNvSpPr>
            <a:spLocks noGrp="1"/>
          </p:cNvSpPr>
          <p:nvPr>
            <p:ph idx="1"/>
          </p:nvPr>
        </p:nvSpPr>
        <p:spPr/>
        <p:txBody>
          <a:bodyPr/>
          <a:lstStyle/>
          <a:p>
            <a:r>
              <a:rPr lang="cs-CZ" dirty="0" err="1" smtClean="0"/>
              <a:t>Cloud</a:t>
            </a:r>
            <a:endParaRPr lang="cs-CZ" dirty="0" smtClean="0"/>
          </a:p>
          <a:p>
            <a:r>
              <a:rPr lang="cs-CZ" dirty="0" smtClean="0"/>
              <a:t>Procesní orientace</a:t>
            </a:r>
          </a:p>
          <a:p>
            <a:r>
              <a:rPr lang="cs-CZ" dirty="0" smtClean="0"/>
              <a:t>Systém upozorňování</a:t>
            </a:r>
          </a:p>
          <a:p>
            <a:r>
              <a:rPr lang="cs-CZ" dirty="0" smtClean="0"/>
              <a:t>Elektronické výplatní pásky</a:t>
            </a:r>
          </a:p>
          <a:p>
            <a:r>
              <a:rPr lang="cs-CZ" dirty="0" smtClean="0"/>
              <a:t>Docházka – plánování směn, technické prostředky pro evidenci (např. přes </a:t>
            </a:r>
            <a:r>
              <a:rPr lang="cs-CZ" dirty="0" err="1" smtClean="0"/>
              <a:t>smartphone</a:t>
            </a:r>
            <a:r>
              <a:rPr lang="cs-CZ" dirty="0" smtClean="0"/>
              <a:t>)</a:t>
            </a:r>
          </a:p>
          <a:p>
            <a:r>
              <a:rPr lang="cs-CZ" dirty="0" smtClean="0"/>
              <a:t>Mobilní aplikace pro podporu </a:t>
            </a:r>
            <a:r>
              <a:rPr lang="cs-CZ" smtClean="0"/>
              <a:t>workflow</a:t>
            </a:r>
            <a:endParaRPr lang="cs-CZ" dirty="0"/>
          </a:p>
        </p:txBody>
      </p:sp>
    </p:spTree>
    <p:extLst>
      <p:ext uri="{BB962C8B-B14F-4D97-AF65-F5344CB8AC3E}">
        <p14:creationId xmlns="" xmlns:p14="http://schemas.microsoft.com/office/powerpoint/2010/main" val="37249256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sz="2400" dirty="0" smtClean="0">
                <a:hlinkClick r:id="rId2"/>
              </a:rPr>
              <a:t>www.</a:t>
            </a:r>
            <a:r>
              <a:rPr lang="cs-CZ" sz="2400" dirty="0" err="1" smtClean="0">
                <a:hlinkClick r:id="rId2"/>
              </a:rPr>
              <a:t>systemonline.cz</a:t>
            </a:r>
            <a:endParaRPr lang="cs-CZ" sz="2400" dirty="0" smtClean="0"/>
          </a:p>
          <a:p>
            <a:r>
              <a:rPr lang="cs-CZ" sz="2400" dirty="0" smtClean="0">
                <a:hlinkClick r:id="rId3"/>
              </a:rPr>
              <a:t>http://www.</a:t>
            </a:r>
            <a:r>
              <a:rPr lang="cs-CZ" sz="2400" dirty="0" err="1" smtClean="0">
                <a:hlinkClick r:id="rId3"/>
              </a:rPr>
              <a:t>systemonline.cz</a:t>
            </a:r>
            <a:r>
              <a:rPr lang="cs-CZ" sz="2400" dirty="0" smtClean="0">
                <a:hlinkClick r:id="rId3"/>
              </a:rPr>
              <a:t>/</a:t>
            </a:r>
            <a:r>
              <a:rPr lang="cs-CZ" sz="2400" dirty="0" err="1" smtClean="0">
                <a:hlinkClick r:id="rId3"/>
              </a:rPr>
              <a:t>prehled</a:t>
            </a:r>
            <a:r>
              <a:rPr lang="cs-CZ" sz="2400" dirty="0" smtClean="0">
                <a:hlinkClick r:id="rId3"/>
              </a:rPr>
              <a:t>-</a:t>
            </a:r>
            <a:r>
              <a:rPr lang="cs-CZ" sz="2400" dirty="0" err="1" smtClean="0">
                <a:hlinkClick r:id="rId3"/>
              </a:rPr>
              <a:t>informacnich</a:t>
            </a:r>
            <a:r>
              <a:rPr lang="cs-CZ" sz="2400" dirty="0" smtClean="0">
                <a:hlinkClick r:id="rId3"/>
              </a:rPr>
              <a:t>-</a:t>
            </a:r>
            <a:r>
              <a:rPr lang="cs-CZ" sz="2400" dirty="0" err="1" smtClean="0">
                <a:hlinkClick r:id="rId3"/>
              </a:rPr>
              <a:t>systemu</a:t>
            </a:r>
            <a:r>
              <a:rPr lang="cs-CZ" sz="2400" dirty="0" smtClean="0">
                <a:hlinkClick r:id="rId3"/>
              </a:rPr>
              <a:t>/</a:t>
            </a:r>
            <a:r>
              <a:rPr lang="cs-CZ" sz="2400" dirty="0" err="1" smtClean="0">
                <a:hlinkClick r:id="rId3"/>
              </a:rPr>
              <a:t>eam</a:t>
            </a:r>
            <a:r>
              <a:rPr lang="cs-CZ" sz="2400" dirty="0" smtClean="0">
                <a:hlinkClick r:id="rId3"/>
              </a:rPr>
              <a:t>-</a:t>
            </a:r>
            <a:r>
              <a:rPr lang="cs-CZ" sz="2400" dirty="0" err="1" smtClean="0">
                <a:hlinkClick r:id="rId3"/>
              </a:rPr>
              <a:t>systemy</a:t>
            </a:r>
            <a:r>
              <a:rPr lang="cs-CZ" sz="2400" dirty="0" smtClean="0">
                <a:hlinkClick r:id="rId3"/>
              </a:rPr>
              <a:t>/</a:t>
            </a:r>
            <a:endParaRPr lang="cs-CZ" sz="2400" dirty="0" smtClean="0"/>
          </a:p>
          <a:p>
            <a:r>
              <a:rPr lang="cs-CZ" sz="2400" dirty="0" smtClean="0">
                <a:hlinkClick r:id="rId4"/>
              </a:rPr>
              <a:t>http://www.</a:t>
            </a:r>
            <a:r>
              <a:rPr lang="cs-CZ" sz="2400" dirty="0" err="1" smtClean="0">
                <a:hlinkClick r:id="rId4"/>
              </a:rPr>
              <a:t>podnikovysystem.sk</a:t>
            </a:r>
            <a:r>
              <a:rPr lang="cs-CZ" sz="2400" dirty="0" smtClean="0">
                <a:hlinkClick r:id="rId4"/>
              </a:rPr>
              <a:t>/</a:t>
            </a:r>
            <a:r>
              <a:rPr lang="cs-CZ" sz="2400" dirty="0" err="1" smtClean="0">
                <a:hlinkClick r:id="rId4"/>
              </a:rPr>
              <a:t>podnikove</a:t>
            </a:r>
            <a:r>
              <a:rPr lang="cs-CZ" sz="2400" dirty="0" smtClean="0">
                <a:hlinkClick r:id="rId4"/>
              </a:rPr>
              <a:t>-</a:t>
            </a:r>
            <a:r>
              <a:rPr lang="cs-CZ" sz="2400" dirty="0" err="1" smtClean="0">
                <a:hlinkClick r:id="rId4"/>
              </a:rPr>
              <a:t>systemy</a:t>
            </a:r>
            <a:r>
              <a:rPr lang="cs-CZ" sz="2400" dirty="0" smtClean="0">
                <a:hlinkClick r:id="rId4"/>
              </a:rPr>
              <a:t>/</a:t>
            </a:r>
            <a:r>
              <a:rPr lang="cs-CZ" sz="2400" dirty="0" err="1" smtClean="0">
                <a:hlinkClick r:id="rId4"/>
              </a:rPr>
              <a:t>podnikove</a:t>
            </a:r>
            <a:r>
              <a:rPr lang="cs-CZ" sz="2400" dirty="0" smtClean="0">
                <a:hlinkClick r:id="rId4"/>
              </a:rPr>
              <a:t>-</a:t>
            </a:r>
            <a:r>
              <a:rPr lang="cs-CZ" sz="2400" dirty="0" err="1" smtClean="0">
                <a:hlinkClick r:id="rId4"/>
              </a:rPr>
              <a:t>systemy</a:t>
            </a:r>
            <a:r>
              <a:rPr lang="cs-CZ" sz="2400" dirty="0" smtClean="0">
                <a:hlinkClick r:id="rId4"/>
              </a:rPr>
              <a:t>-</a:t>
            </a:r>
            <a:r>
              <a:rPr lang="cs-CZ" sz="2400" dirty="0" err="1" smtClean="0">
                <a:hlinkClick r:id="rId4"/>
              </a:rPr>
              <a:t>eam</a:t>
            </a:r>
            <a:r>
              <a:rPr lang="cs-CZ" sz="2400" dirty="0" smtClean="0">
                <a:hlinkClick r:id="rId4"/>
              </a:rPr>
              <a:t>-</a:t>
            </a:r>
            <a:r>
              <a:rPr lang="cs-CZ" sz="2400" dirty="0" err="1" smtClean="0">
                <a:hlinkClick r:id="rId4"/>
              </a:rPr>
              <a:t>enterprise</a:t>
            </a:r>
            <a:r>
              <a:rPr lang="cs-CZ" sz="2400" dirty="0" smtClean="0">
                <a:hlinkClick r:id="rId4"/>
              </a:rPr>
              <a:t>-</a:t>
            </a:r>
            <a:r>
              <a:rPr lang="cs-CZ" sz="2400" dirty="0" err="1" smtClean="0">
                <a:hlinkClick r:id="rId4"/>
              </a:rPr>
              <a:t>asset</a:t>
            </a:r>
            <a:r>
              <a:rPr lang="cs-CZ" sz="2400" dirty="0" smtClean="0">
                <a:hlinkClick r:id="rId4"/>
              </a:rPr>
              <a:t>-management</a:t>
            </a:r>
            <a:endParaRPr lang="cs-CZ" sz="2400" dirty="0" smtClean="0"/>
          </a:p>
          <a:p>
            <a:r>
              <a:rPr lang="cs-CZ" sz="2400" dirty="0" smtClean="0"/>
              <a:t>Janoušek, I. – Kozák, J. – </a:t>
            </a:r>
            <a:r>
              <a:rPr lang="cs-CZ" sz="2400" dirty="0" err="1" smtClean="0"/>
              <a:t>Taraba</a:t>
            </a:r>
            <a:r>
              <a:rPr lang="cs-CZ" sz="2400" dirty="0" smtClean="0"/>
              <a:t>, O.: Technická diagnostika. SNTL Praha, 1988</a:t>
            </a:r>
          </a:p>
          <a:p>
            <a:r>
              <a:rPr lang="cs-CZ" sz="2400" dirty="0" smtClean="0"/>
              <a:t>Tvrdíková, M.: Aplikace moderních informačních technologií v řízení firmy. ČSSI, </a:t>
            </a:r>
            <a:r>
              <a:rPr lang="cs-CZ" sz="2400" dirty="0" err="1" smtClean="0"/>
              <a:t>Grada</a:t>
            </a:r>
            <a:r>
              <a:rPr lang="cs-CZ" sz="2400" dirty="0" smtClean="0"/>
              <a:t> 2008</a:t>
            </a:r>
          </a:p>
          <a:p>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571500" y="785813"/>
            <a:ext cx="8072438" cy="1470025"/>
          </a:xfrm>
        </p:spPr>
        <p:txBody>
          <a:bodyPr/>
          <a:lstStyle/>
          <a:p>
            <a:r>
              <a:rPr lang="cs-CZ" dirty="0" smtClean="0">
                <a:solidFill>
                  <a:srgbClr val="006B5A"/>
                </a:solidFill>
              </a:rPr>
              <a:t>Informační systémy</a:t>
            </a:r>
            <a:br>
              <a:rPr lang="cs-CZ" dirty="0" smtClean="0">
                <a:solidFill>
                  <a:srgbClr val="006B5A"/>
                </a:solidFill>
              </a:rPr>
            </a:br>
            <a:r>
              <a:rPr lang="cs-CZ" dirty="0" smtClean="0">
                <a:solidFill>
                  <a:srgbClr val="006B5A"/>
                </a:solidFill>
              </a:rPr>
              <a:t>podnikové systémy CRM</a:t>
            </a:r>
          </a:p>
        </p:txBody>
      </p:sp>
      <p:sp>
        <p:nvSpPr>
          <p:cNvPr id="2051" name="Podnadpis 2"/>
          <p:cNvSpPr>
            <a:spLocks noGrp="1"/>
          </p:cNvSpPr>
          <p:nvPr>
            <p:ph type="subTitle" idx="1"/>
          </p:nvPr>
        </p:nvSpPr>
        <p:spPr/>
        <p:txBody>
          <a:bodyPr/>
          <a:lstStyle/>
          <a:p>
            <a:r>
              <a:rPr lang="cs-CZ" smtClean="0"/>
              <a:t>Ing. Roman Danel, Ph.D.</a:t>
            </a:r>
          </a:p>
          <a:p>
            <a:r>
              <a:rPr lang="cs-CZ" sz="1900" smtClean="0">
                <a:hlinkClick r:id="rId2"/>
              </a:rPr>
              <a:t>roman.danel@vsb.cz</a:t>
            </a:r>
            <a:endParaRPr lang="cs-CZ" sz="1900" smtClean="0"/>
          </a:p>
          <a:p>
            <a:r>
              <a:rPr lang="cs-CZ" sz="1800" smtClean="0">
                <a:solidFill>
                  <a:srgbClr val="006B5A"/>
                </a:solidFill>
              </a:rPr>
              <a:t>Institut ekonomiky a systémů řízení</a:t>
            </a:r>
          </a:p>
          <a:p>
            <a:r>
              <a:rPr lang="cs-CZ" sz="1800" smtClean="0">
                <a:solidFill>
                  <a:srgbClr val="006B5A"/>
                </a:solidFill>
              </a:rPr>
              <a:t>Hornicko – geologická fakulta</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smtClean="0"/>
              <a:t>Co je CRM?</a:t>
            </a:r>
          </a:p>
        </p:txBody>
      </p:sp>
      <p:sp>
        <p:nvSpPr>
          <p:cNvPr id="4099" name="Rectangle 3"/>
          <p:cNvSpPr>
            <a:spLocks noGrp="1" noChangeArrowheads="1"/>
          </p:cNvSpPr>
          <p:nvPr>
            <p:ph type="body" idx="1"/>
          </p:nvPr>
        </p:nvSpPr>
        <p:spPr/>
        <p:txBody>
          <a:bodyPr/>
          <a:lstStyle/>
          <a:p>
            <a:pPr eaLnBrk="1" hangingPunct="1">
              <a:buFontTx/>
              <a:buNone/>
            </a:pPr>
            <a:r>
              <a:rPr lang="cs-CZ" dirty="0" smtClean="0">
                <a:solidFill>
                  <a:srgbClr val="0070C0"/>
                </a:solidFill>
              </a:rPr>
              <a:t>CRM – </a:t>
            </a:r>
            <a:r>
              <a:rPr lang="cs-CZ" dirty="0" err="1" smtClean="0">
                <a:solidFill>
                  <a:srgbClr val="0070C0"/>
                </a:solidFill>
              </a:rPr>
              <a:t>Customer</a:t>
            </a:r>
            <a:r>
              <a:rPr lang="cs-CZ" dirty="0" smtClean="0">
                <a:solidFill>
                  <a:srgbClr val="0070C0"/>
                </a:solidFill>
              </a:rPr>
              <a:t> </a:t>
            </a:r>
            <a:r>
              <a:rPr lang="cs-CZ" dirty="0" err="1" smtClean="0">
                <a:solidFill>
                  <a:srgbClr val="0070C0"/>
                </a:solidFill>
              </a:rPr>
              <a:t>Relationship</a:t>
            </a:r>
            <a:r>
              <a:rPr lang="cs-CZ" dirty="0" smtClean="0">
                <a:solidFill>
                  <a:srgbClr val="0070C0"/>
                </a:solidFill>
              </a:rPr>
              <a:t> Management</a:t>
            </a:r>
          </a:p>
          <a:p>
            <a:pPr eaLnBrk="1" hangingPunct="1">
              <a:buFontTx/>
              <a:buNone/>
            </a:pPr>
            <a:r>
              <a:rPr lang="cs-CZ" u="sng" dirty="0" smtClean="0">
                <a:solidFill>
                  <a:srgbClr val="FF0000"/>
                </a:solidFill>
              </a:rPr>
              <a:t>Systémy pro řízení vztahů se zákazníky. </a:t>
            </a:r>
            <a:endParaRPr lang="cs-CZ" u="sng" dirty="0" smtClean="0"/>
          </a:p>
          <a:p>
            <a:pPr eaLnBrk="1" hangingPunct="1">
              <a:buFontTx/>
              <a:buNone/>
            </a:pPr>
            <a:endParaRPr lang="cs-CZ" u="sng" dirty="0" smtClean="0">
              <a:solidFill>
                <a:srgbClr val="FF0000"/>
              </a:solidFill>
            </a:endParaRPr>
          </a:p>
          <a:p>
            <a:pPr eaLnBrk="1" hangingPunct="1">
              <a:buFontTx/>
              <a:buNone/>
            </a:pPr>
            <a:r>
              <a:rPr lang="cs-CZ" dirty="0" smtClean="0"/>
              <a:t>Dříve: </a:t>
            </a:r>
            <a:r>
              <a:rPr lang="cs-CZ" dirty="0" err="1" smtClean="0"/>
              <a:t>Relationship</a:t>
            </a:r>
            <a:r>
              <a:rPr lang="cs-CZ" dirty="0" smtClean="0"/>
              <a:t> Marketing</a:t>
            </a:r>
          </a:p>
          <a:p>
            <a:pPr eaLnBrk="1" hangingPunct="1">
              <a:buFontTx/>
              <a:buNone/>
            </a:pPr>
            <a:endParaRPr lang="cs-CZ"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přináší zisk</a:t>
            </a:r>
            <a:endParaRPr lang="cs-CZ" dirty="0"/>
          </a:p>
        </p:txBody>
      </p:sp>
      <p:sp>
        <p:nvSpPr>
          <p:cNvPr id="3" name="Zástupný symbol pro obsah 2"/>
          <p:cNvSpPr>
            <a:spLocks noGrp="1"/>
          </p:cNvSpPr>
          <p:nvPr>
            <p:ph idx="1"/>
          </p:nvPr>
        </p:nvSpPr>
        <p:spPr/>
        <p:txBody>
          <a:bodyPr/>
          <a:lstStyle/>
          <a:p>
            <a:pPr eaLnBrk="1" hangingPunct="1">
              <a:buFontTx/>
              <a:buNone/>
            </a:pPr>
            <a:r>
              <a:rPr lang="cs-CZ" dirty="0" smtClean="0"/>
              <a:t>Úvaha, co přináší firmě zisk:</a:t>
            </a:r>
          </a:p>
          <a:p>
            <a:pPr eaLnBrk="1" hangingPunct="1">
              <a:buFontTx/>
              <a:buNone/>
            </a:pPr>
            <a:endParaRPr lang="cs-CZ" dirty="0" smtClean="0"/>
          </a:p>
          <a:p>
            <a:pPr eaLnBrk="1" hangingPunct="1">
              <a:buFontTx/>
              <a:buNone/>
            </a:pPr>
            <a:r>
              <a:rPr lang="cs-CZ" dirty="0" smtClean="0"/>
              <a:t>	Dříve – Produkt</a:t>
            </a:r>
          </a:p>
          <a:p>
            <a:pPr eaLnBrk="1" hangingPunct="1">
              <a:buFontTx/>
              <a:buNone/>
            </a:pPr>
            <a:endParaRPr lang="cs-CZ" dirty="0" smtClean="0"/>
          </a:p>
          <a:p>
            <a:pPr eaLnBrk="1" hangingPunct="1">
              <a:buFontTx/>
              <a:buNone/>
            </a:pPr>
            <a:r>
              <a:rPr lang="cs-CZ" dirty="0" smtClean="0"/>
              <a:t>	Dnes – Zákazníci kupující produkt</a:t>
            </a:r>
          </a:p>
          <a:p>
            <a:pPr eaLnBrk="1" hangingPunct="1">
              <a:buFontTx/>
              <a:buNone/>
            </a:pPr>
            <a:endParaRPr lang="cs-CZ" dirty="0" smtClean="0"/>
          </a:p>
          <a:p>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cs-CZ" smtClean="0"/>
              <a:t>Co CRM řeší?</a:t>
            </a:r>
          </a:p>
        </p:txBody>
      </p:sp>
      <p:sp>
        <p:nvSpPr>
          <p:cNvPr id="5123" name="Zástupný symbol pro obsah 2"/>
          <p:cNvSpPr>
            <a:spLocks noGrp="1"/>
          </p:cNvSpPr>
          <p:nvPr>
            <p:ph idx="1"/>
          </p:nvPr>
        </p:nvSpPr>
        <p:spPr/>
        <p:txBody>
          <a:bodyPr/>
          <a:lstStyle/>
          <a:p>
            <a:pPr eaLnBrk="1" hangingPunct="1"/>
            <a:r>
              <a:rPr lang="cs-CZ" sz="2800" dirty="0" smtClean="0"/>
              <a:t>Jak podchytit informace o zákaznících stávajících i budoucích</a:t>
            </a:r>
          </a:p>
          <a:p>
            <a:pPr eaLnBrk="1" hangingPunct="1"/>
            <a:r>
              <a:rPr lang="cs-CZ" sz="2800" dirty="0" smtClean="0"/>
              <a:t>Jak podchytit ty zákazníky, kteří přinášejí největší zisk</a:t>
            </a:r>
          </a:p>
          <a:p>
            <a:pPr eaLnBrk="1" hangingPunct="1"/>
            <a:r>
              <a:rPr lang="cs-CZ" sz="2800" dirty="0" smtClean="0"/>
              <a:t>Jak vytvořit služby a produkty, které budou zákazníkům vyhovovat a které přinesou zisk</a:t>
            </a:r>
          </a:p>
          <a:p>
            <a:pPr eaLnBrk="1" hangingPunct="1"/>
            <a:r>
              <a:rPr lang="cs-CZ" sz="2800" dirty="0" smtClean="0"/>
              <a:t>Jak nejlépe se zákazníky komunikovat</a:t>
            </a:r>
          </a:p>
          <a:p>
            <a:pPr eaLnBrk="1" hangingPunct="1"/>
            <a:r>
              <a:rPr lang="cs-CZ" sz="2800" dirty="0" smtClean="0"/>
              <a:t>Zastupitelnost pracovníků obchodu a marketingu</a:t>
            </a:r>
          </a:p>
          <a:p>
            <a:pPr eaLnBrk="1" hangingPunct="1"/>
            <a:r>
              <a:rPr lang="cs-CZ" sz="2800" dirty="0" smtClean="0"/>
              <a:t>Řízení marketingových kampaní</a:t>
            </a:r>
          </a:p>
          <a:p>
            <a:pPr eaLnBrk="1" hangingPunct="1"/>
            <a:endParaRPr lang="cs-CZ" sz="2800" dirty="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CRM</a:t>
            </a:r>
            <a:endParaRPr lang="cs-CZ" dirty="0"/>
          </a:p>
        </p:txBody>
      </p:sp>
      <p:sp>
        <p:nvSpPr>
          <p:cNvPr id="3" name="Zástupný symbol pro obsah 2"/>
          <p:cNvSpPr>
            <a:spLocks noGrp="1"/>
          </p:cNvSpPr>
          <p:nvPr>
            <p:ph idx="1"/>
          </p:nvPr>
        </p:nvSpPr>
        <p:spPr/>
        <p:txBody>
          <a:bodyPr/>
          <a:lstStyle/>
          <a:p>
            <a:r>
              <a:rPr lang="cs-CZ" dirty="0" smtClean="0"/>
              <a:t>Emaily</a:t>
            </a:r>
          </a:p>
          <a:p>
            <a:r>
              <a:rPr lang="cs-CZ" dirty="0" smtClean="0"/>
              <a:t>Telefonické rozhovory</a:t>
            </a:r>
          </a:p>
          <a:p>
            <a:r>
              <a:rPr lang="cs-CZ" dirty="0" smtClean="0"/>
              <a:t>Přímé kontakty</a:t>
            </a:r>
          </a:p>
          <a:p>
            <a:r>
              <a:rPr lang="cs-CZ" dirty="0" smtClean="0"/>
              <a:t>Zdroje z firemní oblasti – soubory, objednávky, smlouvy, kontrakty, web</a:t>
            </a:r>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CRM – přehled modulů</a:t>
            </a:r>
            <a:endParaRPr lang="cs-CZ" dirty="0"/>
          </a:p>
        </p:txBody>
      </p:sp>
      <p:sp>
        <p:nvSpPr>
          <p:cNvPr id="3" name="Zástupný symbol pro obsah 2"/>
          <p:cNvSpPr>
            <a:spLocks noGrp="1"/>
          </p:cNvSpPr>
          <p:nvPr>
            <p:ph idx="1"/>
          </p:nvPr>
        </p:nvSpPr>
        <p:spPr/>
        <p:txBody>
          <a:bodyPr/>
          <a:lstStyle/>
          <a:p>
            <a:r>
              <a:rPr lang="cs-CZ" dirty="0" smtClean="0"/>
              <a:t>evidence obchodních partnerů a kontaktů</a:t>
            </a:r>
          </a:p>
          <a:p>
            <a:r>
              <a:rPr lang="cs-CZ" dirty="0" smtClean="0"/>
              <a:t>obchodní případy a příležitosti</a:t>
            </a:r>
          </a:p>
          <a:p>
            <a:r>
              <a:rPr lang="cs-CZ" dirty="0" smtClean="0"/>
              <a:t>marketing</a:t>
            </a:r>
          </a:p>
          <a:p>
            <a:r>
              <a:rPr lang="cs-CZ" dirty="0" smtClean="0"/>
              <a:t>související informace</a:t>
            </a:r>
          </a:p>
          <a:p>
            <a:r>
              <a:rPr lang="cs-CZ" dirty="0" smtClean="0"/>
              <a:t>komunikace </a:t>
            </a:r>
          </a:p>
          <a:p>
            <a:r>
              <a:rPr lang="cs-CZ" dirty="0" smtClean="0"/>
              <a:t>plánování</a:t>
            </a:r>
          </a:p>
          <a:p>
            <a:r>
              <a:rPr lang="cs-CZ" dirty="0" smtClean="0"/>
              <a:t>analýza a vyhodnocení</a:t>
            </a:r>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 vyřízení objednávky</a:t>
            </a:r>
            <a:endParaRPr lang="cs-CZ" dirty="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cstate="print"/>
          <a:srcRect/>
          <a:stretch>
            <a:fillRect/>
          </a:stretch>
        </p:blipFill>
        <p:spPr bwMode="auto">
          <a:xfrm>
            <a:off x="1331640" y="1556792"/>
            <a:ext cx="7052921" cy="4183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Faktory pro výběr CRM</a:t>
            </a:r>
            <a:endParaRPr lang="cs-CZ" dirty="0"/>
          </a:p>
        </p:txBody>
      </p:sp>
      <p:sp>
        <p:nvSpPr>
          <p:cNvPr id="3" name="Zástupný symbol pro obsah 2"/>
          <p:cNvSpPr>
            <a:spLocks noGrp="1"/>
          </p:cNvSpPr>
          <p:nvPr>
            <p:ph idx="1"/>
          </p:nvPr>
        </p:nvSpPr>
        <p:spPr/>
        <p:txBody>
          <a:bodyPr/>
          <a:lstStyle/>
          <a:p>
            <a:r>
              <a:rPr lang="cs-CZ" sz="2400" dirty="0" smtClean="0"/>
              <a:t>Jaké má firma zkušenosti s problematikou CRM? </a:t>
            </a:r>
          </a:p>
          <a:p>
            <a:r>
              <a:rPr lang="cs-CZ" sz="2400" dirty="0" smtClean="0"/>
              <a:t>Jak velká je organizace?</a:t>
            </a:r>
          </a:p>
          <a:p>
            <a:r>
              <a:rPr lang="cs-CZ" sz="2400" dirty="0" smtClean="0"/>
              <a:t>Jak velký je rozpočet?</a:t>
            </a:r>
          </a:p>
          <a:p>
            <a:r>
              <a:rPr lang="cs-CZ" sz="2400" dirty="0" smtClean="0"/>
              <a:t>Požadavky návratnosti</a:t>
            </a:r>
          </a:p>
          <a:p>
            <a:r>
              <a:rPr lang="cs-CZ" sz="2400" dirty="0" smtClean="0"/>
              <a:t>Jak velká je cílová skupina?</a:t>
            </a:r>
          </a:p>
          <a:p>
            <a:r>
              <a:rPr lang="cs-CZ" sz="2400" dirty="0" smtClean="0"/>
              <a:t>Existuje na trhu CRM informační systém pro konkrétní firemní odvětví?</a:t>
            </a:r>
          </a:p>
          <a:p>
            <a:r>
              <a:rPr lang="cs-CZ" sz="2400" dirty="0" smtClean="0"/>
              <a:t>Které podnikové činnosti vzhledem k řízení vztahů se zákazníky by měly být automatizovány?</a:t>
            </a:r>
          </a:p>
          <a:p>
            <a:r>
              <a:rPr lang="cs-CZ" sz="2400" dirty="0" smtClean="0"/>
              <a:t>Jaká bude vazba CRM IS na další firemní informační systémy? </a:t>
            </a:r>
          </a:p>
          <a:p>
            <a:endParaRPr lang="cs-CZ" b="1" dirty="0" smtClean="0"/>
          </a:p>
          <a:p>
            <a:endParaRPr lang="cs-CZ"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dirty="0" smtClean="0"/>
              <a:t>Kritéria pro výběr systému CRM</a:t>
            </a:r>
          </a:p>
        </p:txBody>
      </p:sp>
      <p:sp>
        <p:nvSpPr>
          <p:cNvPr id="11267" name="Zástupný symbol pro obsah 2"/>
          <p:cNvSpPr>
            <a:spLocks noGrp="1"/>
          </p:cNvSpPr>
          <p:nvPr>
            <p:ph idx="1"/>
          </p:nvPr>
        </p:nvSpPr>
        <p:spPr/>
        <p:txBody>
          <a:bodyPr/>
          <a:lstStyle/>
          <a:p>
            <a:r>
              <a:rPr lang="cs-CZ" dirty="0" smtClean="0"/>
              <a:t>Kvalita správy adres a kontaktních údajů</a:t>
            </a:r>
          </a:p>
          <a:p>
            <a:r>
              <a:rPr lang="cs-CZ" dirty="0" smtClean="0"/>
              <a:t>Informace v kontextu</a:t>
            </a:r>
          </a:p>
          <a:p>
            <a:r>
              <a:rPr lang="cs-CZ" dirty="0" smtClean="0"/>
              <a:t>Práce s dokumenty</a:t>
            </a:r>
          </a:p>
          <a:p>
            <a:r>
              <a:rPr lang="cs-CZ" dirty="0" smtClean="0"/>
              <a:t>Vyhodnocování obchodních případů</a:t>
            </a:r>
          </a:p>
          <a:p>
            <a:r>
              <a:rPr lang="cs-CZ" dirty="0" smtClean="0"/>
              <a:t>Přehlednost</a:t>
            </a:r>
          </a:p>
          <a:p>
            <a:r>
              <a:rPr lang="cs-CZ" dirty="0" smtClean="0"/>
              <a:t>Podpora týmové práce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CRM – stupně nasazení</a:t>
            </a:r>
          </a:p>
        </p:txBody>
      </p:sp>
      <p:sp>
        <p:nvSpPr>
          <p:cNvPr id="8195" name="Zástupný symbol pro obsah 2"/>
          <p:cNvSpPr>
            <a:spLocks noGrp="1"/>
          </p:cNvSpPr>
          <p:nvPr>
            <p:ph idx="1"/>
          </p:nvPr>
        </p:nvSpPr>
        <p:spPr/>
        <p:txBody>
          <a:bodyPr/>
          <a:lstStyle/>
          <a:p>
            <a:r>
              <a:rPr lang="cs-CZ" dirty="0" smtClean="0"/>
              <a:t>Nejnižší – iniciativa obchodu na straně zákazníka</a:t>
            </a:r>
          </a:p>
          <a:p>
            <a:r>
              <a:rPr lang="cs-CZ" dirty="0" err="1" smtClean="0"/>
              <a:t>Pre</a:t>
            </a:r>
            <a:r>
              <a:rPr lang="cs-CZ" dirty="0" smtClean="0"/>
              <a:t>-CRM – obchodní oddělení, nekoordinovaný přístup</a:t>
            </a:r>
          </a:p>
          <a:p>
            <a:r>
              <a:rPr lang="cs-CZ" dirty="0" smtClean="0"/>
              <a:t>0. stadium – tradiční marketing na produkt</a:t>
            </a:r>
          </a:p>
          <a:p>
            <a:r>
              <a:rPr lang="cs-CZ" dirty="0" smtClean="0"/>
              <a:t>1. stadium – orientace na zákazníka</a:t>
            </a:r>
          </a:p>
          <a:p>
            <a:r>
              <a:rPr lang="cs-CZ" dirty="0" smtClean="0"/>
              <a:t>2. stadium – proaktivní přístup</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Typy CRM</a:t>
            </a:r>
          </a:p>
        </p:txBody>
      </p:sp>
      <p:sp>
        <p:nvSpPr>
          <p:cNvPr id="9219" name="Zástupný symbol pro obsah 2"/>
          <p:cNvSpPr>
            <a:spLocks noGrp="1"/>
          </p:cNvSpPr>
          <p:nvPr>
            <p:ph idx="1"/>
          </p:nvPr>
        </p:nvSpPr>
        <p:spPr>
          <a:xfrm>
            <a:off x="457200" y="1484784"/>
            <a:ext cx="8229600" cy="4641379"/>
          </a:xfrm>
        </p:spPr>
        <p:txBody>
          <a:bodyPr/>
          <a:lstStyle/>
          <a:p>
            <a:pPr marL="514350" indent="-514350">
              <a:buFontTx/>
              <a:buAutoNum type="arabicPeriod"/>
            </a:pPr>
            <a:r>
              <a:rPr lang="cs-CZ" sz="2400" b="1" dirty="0" smtClean="0">
                <a:solidFill>
                  <a:srgbClr val="FF0000"/>
                </a:solidFill>
              </a:rPr>
              <a:t>Operativní CRM</a:t>
            </a:r>
          </a:p>
          <a:p>
            <a:pPr marL="914400" lvl="1" indent="-514350">
              <a:buFontTx/>
              <a:buChar char="-"/>
            </a:pPr>
            <a:r>
              <a:rPr lang="cs-CZ" sz="2400" dirty="0" smtClean="0"/>
              <a:t>Zajišťuje realizaci CRM strategie, podporu obchodu a marketingu</a:t>
            </a:r>
          </a:p>
          <a:p>
            <a:pPr marL="914400" lvl="1" indent="-514350">
              <a:buFontTx/>
              <a:buChar char="-"/>
            </a:pPr>
            <a:r>
              <a:rPr lang="cs-CZ" sz="2400" dirty="0" smtClean="0"/>
              <a:t>Automatizace komunikačních a prodejních procesů</a:t>
            </a:r>
          </a:p>
          <a:p>
            <a:pPr marL="514350" indent="-514350">
              <a:buFontTx/>
              <a:buAutoNum type="arabicPeriod"/>
            </a:pPr>
            <a:r>
              <a:rPr lang="cs-CZ" sz="2400" b="1" dirty="0" smtClean="0">
                <a:solidFill>
                  <a:srgbClr val="FF0000"/>
                </a:solidFill>
              </a:rPr>
              <a:t>Analytický CRM</a:t>
            </a:r>
          </a:p>
          <a:p>
            <a:pPr marL="914400" lvl="1" indent="-514350">
              <a:buFontTx/>
              <a:buChar char="-"/>
            </a:pPr>
            <a:r>
              <a:rPr lang="cs-CZ" sz="2400" dirty="0" smtClean="0"/>
              <a:t>Analýza dat o zákaznících - Data </a:t>
            </a:r>
            <a:r>
              <a:rPr lang="cs-CZ" sz="2400" dirty="0" err="1" smtClean="0"/>
              <a:t>Mining</a:t>
            </a:r>
            <a:r>
              <a:rPr lang="cs-CZ" sz="2400" dirty="0" smtClean="0"/>
              <a:t>, Web </a:t>
            </a:r>
            <a:r>
              <a:rPr lang="cs-CZ" sz="2400" dirty="0" err="1" smtClean="0"/>
              <a:t>Mining</a:t>
            </a:r>
            <a:endParaRPr lang="cs-CZ" sz="2400" dirty="0" smtClean="0"/>
          </a:p>
          <a:p>
            <a:pPr marL="914400" lvl="1" indent="-514350">
              <a:buFontTx/>
              <a:buChar char="-"/>
            </a:pPr>
            <a:r>
              <a:rPr lang="cs-CZ" sz="2400" dirty="0" smtClean="0"/>
              <a:t>Jednotný pohled na zákazníka a jeho vývoj v čase</a:t>
            </a:r>
          </a:p>
          <a:p>
            <a:pPr marL="514350" indent="-514350">
              <a:buFontTx/>
              <a:buAutoNum type="arabicPeriod"/>
            </a:pPr>
            <a:r>
              <a:rPr lang="cs-CZ" sz="2400" b="1" dirty="0" err="1" smtClean="0">
                <a:solidFill>
                  <a:srgbClr val="FF0000"/>
                </a:solidFill>
              </a:rPr>
              <a:t>Kolaborativní</a:t>
            </a:r>
            <a:r>
              <a:rPr lang="cs-CZ" sz="2400" b="1" dirty="0" smtClean="0">
                <a:solidFill>
                  <a:srgbClr val="FF0000"/>
                </a:solidFill>
              </a:rPr>
              <a:t> CRM</a:t>
            </a:r>
          </a:p>
          <a:p>
            <a:pPr marL="514350" indent="-514350">
              <a:buNone/>
            </a:pPr>
            <a:r>
              <a:rPr lang="cs-CZ" sz="2400" dirty="0" smtClean="0">
                <a:solidFill>
                  <a:srgbClr val="FF0000"/>
                </a:solidFill>
              </a:rPr>
              <a:t>	</a:t>
            </a:r>
            <a:r>
              <a:rPr lang="cs-CZ" sz="2400" dirty="0" smtClean="0"/>
              <a:t>- 	Rychlé a zabezpečené šíření vhodných klientských 	informací na odpovídající místa ve firmě </a:t>
            </a:r>
            <a:endParaRPr lang="cs-CZ" sz="2400" dirty="0" smtClean="0">
              <a:solidFill>
                <a:srgbClr val="FF0000"/>
              </a:solidFill>
            </a:endParaRPr>
          </a:p>
          <a:p>
            <a:pPr marL="514350" indent="-514350">
              <a:buFontTx/>
              <a:buAutoNum type="arabicPeriod"/>
            </a:pPr>
            <a:endParaRPr lang="cs-CZ" dirty="0"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Web </a:t>
            </a:r>
            <a:r>
              <a:rPr lang="cs-CZ" dirty="0" err="1" smtClean="0"/>
              <a:t>mining</a:t>
            </a:r>
            <a:endParaRPr lang="cs-CZ" dirty="0"/>
          </a:p>
        </p:txBody>
      </p:sp>
      <p:sp>
        <p:nvSpPr>
          <p:cNvPr id="3" name="Zástupný symbol pro obsah 2"/>
          <p:cNvSpPr>
            <a:spLocks noGrp="1"/>
          </p:cNvSpPr>
          <p:nvPr>
            <p:ph idx="1"/>
          </p:nvPr>
        </p:nvSpPr>
        <p:spPr/>
        <p:txBody>
          <a:bodyPr/>
          <a:lstStyle/>
          <a:p>
            <a:pPr marL="514350" indent="-514350">
              <a:buAutoNum type="arabicPeriod"/>
            </a:pPr>
            <a:r>
              <a:rPr lang="cs-CZ" b="1" dirty="0" err="1" smtClean="0">
                <a:solidFill>
                  <a:srgbClr val="0070C0"/>
                </a:solidFill>
              </a:rPr>
              <a:t>Structure</a:t>
            </a:r>
            <a:r>
              <a:rPr lang="cs-CZ" b="1" dirty="0" smtClean="0">
                <a:solidFill>
                  <a:srgbClr val="0070C0"/>
                </a:solidFill>
              </a:rPr>
              <a:t> </a:t>
            </a:r>
            <a:r>
              <a:rPr lang="cs-CZ" b="1" dirty="0" err="1" smtClean="0">
                <a:solidFill>
                  <a:srgbClr val="0070C0"/>
                </a:solidFill>
              </a:rPr>
              <a:t>Mining</a:t>
            </a:r>
            <a:r>
              <a:rPr lang="cs-CZ" b="1" dirty="0" smtClean="0">
                <a:solidFill>
                  <a:srgbClr val="0070C0"/>
                </a:solidFill>
              </a:rPr>
              <a:t>  </a:t>
            </a:r>
            <a:r>
              <a:rPr lang="cs-CZ" dirty="0" smtClean="0"/>
              <a:t>jak kupující používají web (jaké linky, jak využívají reklamu…)</a:t>
            </a:r>
          </a:p>
          <a:p>
            <a:pPr marL="514350" indent="-514350">
              <a:buAutoNum type="arabicPeriod"/>
            </a:pPr>
            <a:r>
              <a:rPr lang="cs-CZ" b="1" dirty="0" err="1" smtClean="0">
                <a:solidFill>
                  <a:srgbClr val="0070C0"/>
                </a:solidFill>
              </a:rPr>
              <a:t>Content</a:t>
            </a:r>
            <a:r>
              <a:rPr lang="cs-CZ" b="1" dirty="0" smtClean="0">
                <a:solidFill>
                  <a:srgbClr val="0070C0"/>
                </a:solidFill>
              </a:rPr>
              <a:t> </a:t>
            </a:r>
            <a:r>
              <a:rPr lang="cs-CZ" b="1" dirty="0" err="1" smtClean="0">
                <a:solidFill>
                  <a:srgbClr val="0070C0"/>
                </a:solidFill>
              </a:rPr>
              <a:t>Mining</a:t>
            </a:r>
            <a:r>
              <a:rPr lang="cs-CZ" b="1" dirty="0" smtClean="0">
                <a:solidFill>
                  <a:srgbClr val="0070C0"/>
                </a:solidFill>
              </a:rPr>
              <a:t> </a:t>
            </a:r>
            <a:r>
              <a:rPr lang="cs-CZ" dirty="0" smtClean="0"/>
              <a:t>– data posbíraná přes vyhledávače</a:t>
            </a:r>
          </a:p>
          <a:p>
            <a:pPr marL="514350" indent="-514350">
              <a:buAutoNum type="arabicPeriod"/>
            </a:pPr>
            <a:r>
              <a:rPr lang="cs-CZ" b="1" dirty="0" err="1" smtClean="0">
                <a:solidFill>
                  <a:srgbClr val="0070C0"/>
                </a:solidFill>
              </a:rPr>
              <a:t>Usage</a:t>
            </a:r>
            <a:r>
              <a:rPr lang="cs-CZ" b="1" dirty="0" smtClean="0">
                <a:solidFill>
                  <a:srgbClr val="0070C0"/>
                </a:solidFill>
              </a:rPr>
              <a:t> </a:t>
            </a:r>
            <a:r>
              <a:rPr lang="cs-CZ" b="1" dirty="0" err="1" smtClean="0">
                <a:solidFill>
                  <a:srgbClr val="0070C0"/>
                </a:solidFill>
              </a:rPr>
              <a:t>Mining</a:t>
            </a:r>
            <a:r>
              <a:rPr lang="cs-CZ" b="1" dirty="0" smtClean="0">
                <a:solidFill>
                  <a:srgbClr val="0070C0"/>
                </a:solidFill>
              </a:rPr>
              <a:t> </a:t>
            </a:r>
            <a:r>
              <a:rPr lang="cs-CZ" dirty="0" smtClean="0"/>
              <a:t>– data z on-line formulářů </a:t>
            </a:r>
            <a:endParaRPr lang="cs-CZ"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Kolaborativní</a:t>
            </a:r>
            <a:r>
              <a:rPr lang="cs-CZ" dirty="0" smtClean="0"/>
              <a:t> CRM</a:t>
            </a:r>
            <a:endParaRPr lang="cs-CZ" dirty="0"/>
          </a:p>
        </p:txBody>
      </p:sp>
      <p:sp>
        <p:nvSpPr>
          <p:cNvPr id="3" name="Zástupný symbol pro obsah 2"/>
          <p:cNvSpPr>
            <a:spLocks noGrp="1"/>
          </p:cNvSpPr>
          <p:nvPr>
            <p:ph idx="1"/>
          </p:nvPr>
        </p:nvSpPr>
        <p:spPr/>
        <p:txBody>
          <a:bodyPr/>
          <a:lstStyle/>
          <a:p>
            <a:pPr>
              <a:buNone/>
            </a:pPr>
            <a:r>
              <a:rPr lang="cs-CZ" sz="2800" dirty="0" smtClean="0"/>
              <a:t>Zahrnuje speciální funkcionalitu, která umožňuje komunikaci společnosti a jeho zákazníků prostřednictvím různorodých kanálů za účelem dosažení vyšší kvality vztahů se zákazníky.</a:t>
            </a:r>
          </a:p>
          <a:p>
            <a:pPr>
              <a:buNone/>
            </a:pPr>
            <a:endParaRPr lang="cs-CZ" sz="2800" dirty="0" smtClean="0"/>
          </a:p>
          <a:p>
            <a:pPr>
              <a:buNone/>
            </a:pPr>
            <a:r>
              <a:rPr lang="cs-CZ" sz="2800" dirty="0" smtClean="0"/>
              <a:t>Cílem </a:t>
            </a:r>
            <a:r>
              <a:rPr lang="cs-CZ" sz="2800" dirty="0" err="1" smtClean="0"/>
              <a:t>Kolaborativního</a:t>
            </a:r>
            <a:r>
              <a:rPr lang="cs-CZ" sz="2800" dirty="0" smtClean="0"/>
              <a:t> CRM je získávání  a sdílení informací různými odděleními, pro zvýšení kvality poskytovaných služeb zákazníkům.</a:t>
            </a:r>
            <a:endParaRPr lang="cs-CZ" sz="28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dirty="0" smtClean="0"/>
              <a:t>CRM by měl reflektovat</a:t>
            </a:r>
          </a:p>
        </p:txBody>
      </p:sp>
      <p:sp>
        <p:nvSpPr>
          <p:cNvPr id="10243" name="Zástupný symbol pro obsah 2"/>
          <p:cNvSpPr>
            <a:spLocks noGrp="1"/>
          </p:cNvSpPr>
          <p:nvPr>
            <p:ph idx="1"/>
          </p:nvPr>
        </p:nvSpPr>
        <p:spPr/>
        <p:txBody>
          <a:bodyPr/>
          <a:lstStyle/>
          <a:p>
            <a:pPr eaLnBrk="1" hangingPunct="1"/>
            <a:r>
              <a:rPr lang="cs-CZ" smtClean="0"/>
              <a:t>Segment trhu ve kterém podnik působí</a:t>
            </a:r>
          </a:p>
          <a:p>
            <a:pPr eaLnBrk="1" hangingPunct="1"/>
            <a:r>
              <a:rPr lang="cs-CZ" smtClean="0"/>
              <a:t>Velikost podniku</a:t>
            </a:r>
          </a:p>
          <a:p>
            <a:pPr eaLnBrk="1" hangingPunct="1"/>
            <a:r>
              <a:rPr lang="cs-CZ" smtClean="0"/>
              <a:t>Typ a množství zákazníků</a:t>
            </a:r>
          </a:p>
          <a:p>
            <a:pPr eaLnBrk="1" hangingPunct="1"/>
            <a:r>
              <a:rPr lang="cs-CZ" smtClean="0"/>
              <a:t>Typ a množství obchodních kanálů</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Trh se CRM</a:t>
            </a:r>
            <a:endParaRPr lang="cs-CZ" dirty="0"/>
          </a:p>
        </p:txBody>
      </p:sp>
      <p:sp>
        <p:nvSpPr>
          <p:cNvPr id="3" name="Zástupný symbol pro obsah 2"/>
          <p:cNvSpPr>
            <a:spLocks noGrp="1"/>
          </p:cNvSpPr>
          <p:nvPr>
            <p:ph idx="1"/>
          </p:nvPr>
        </p:nvSpPr>
        <p:spPr/>
        <p:txBody>
          <a:bodyPr/>
          <a:lstStyle/>
          <a:p>
            <a:r>
              <a:rPr lang="cs-CZ" dirty="0" smtClean="0"/>
              <a:t>Celosvětově 8 </a:t>
            </a:r>
            <a:r>
              <a:rPr lang="cs-CZ" dirty="0" err="1" smtClean="0"/>
              <a:t>mld</a:t>
            </a:r>
            <a:r>
              <a:rPr lang="cs-CZ" dirty="0" smtClean="0"/>
              <a:t> USD</a:t>
            </a:r>
          </a:p>
          <a:p>
            <a:r>
              <a:rPr lang="cs-CZ" dirty="0" smtClean="0"/>
              <a:t>SAP, Microsoft, </a:t>
            </a:r>
            <a:r>
              <a:rPr lang="cs-CZ" dirty="0" err="1" smtClean="0"/>
              <a:t>Oracle</a:t>
            </a:r>
            <a:r>
              <a:rPr lang="cs-CZ" dirty="0" smtClean="0"/>
              <a:t>, </a:t>
            </a:r>
            <a:r>
              <a:rPr lang="cs-CZ" dirty="0" err="1" smtClean="0"/>
              <a:t>SalesForce</a:t>
            </a:r>
            <a:endParaRPr lang="cs-CZ" dirty="0" smtClean="0"/>
          </a:p>
          <a:p>
            <a:pPr>
              <a:buNone/>
            </a:pPr>
            <a:endParaRPr lang="cs-CZ" dirty="0" smtClean="0"/>
          </a:p>
          <a:p>
            <a:pPr>
              <a:buNone/>
            </a:pPr>
            <a:r>
              <a:rPr lang="cs-CZ" dirty="0" smtClean="0"/>
              <a:t>Zdroje:</a:t>
            </a:r>
          </a:p>
          <a:p>
            <a:r>
              <a:rPr lang="cs-CZ" dirty="0" smtClean="0">
                <a:hlinkClick r:id="rId2"/>
              </a:rPr>
              <a:t>http://www.</a:t>
            </a:r>
            <a:r>
              <a:rPr lang="cs-CZ" dirty="0" err="1" smtClean="0">
                <a:hlinkClick r:id="rId2"/>
              </a:rPr>
              <a:t>crmforum.cz</a:t>
            </a:r>
            <a:r>
              <a:rPr lang="cs-CZ" dirty="0" smtClean="0">
                <a:hlinkClick r:id="rId2"/>
              </a:rPr>
              <a:t>/</a:t>
            </a:r>
            <a:endParaRPr lang="cs-CZ" dirty="0" smtClean="0"/>
          </a:p>
          <a:p>
            <a:r>
              <a:rPr lang="cs-CZ" dirty="0" smtClean="0">
                <a:hlinkClick r:id="rId3"/>
              </a:rPr>
              <a:t>http://www.</a:t>
            </a:r>
            <a:r>
              <a:rPr lang="cs-CZ" dirty="0" err="1" smtClean="0">
                <a:hlinkClick r:id="rId3"/>
              </a:rPr>
              <a:t>crmportal.cz</a:t>
            </a:r>
            <a:r>
              <a:rPr lang="cs-CZ" dirty="0" smtClean="0">
                <a:hlinkClick r:id="rId3"/>
              </a:rPr>
              <a:t>/</a:t>
            </a:r>
            <a:endParaRPr lang="cs-CZ" dirty="0" smtClean="0"/>
          </a:p>
          <a:p>
            <a:endParaRPr lang="cs-CZ" dirty="0" smtClean="0"/>
          </a:p>
          <a:p>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CRM systémů na trhu</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Helios</a:t>
            </a:r>
            <a:r>
              <a:rPr lang="cs-CZ" dirty="0" smtClean="0"/>
              <a:t> CRM</a:t>
            </a:r>
          </a:p>
          <a:p>
            <a:r>
              <a:rPr lang="cs-CZ" dirty="0" err="1" smtClean="0"/>
              <a:t>Oracle</a:t>
            </a:r>
            <a:r>
              <a:rPr lang="cs-CZ" dirty="0" smtClean="0"/>
              <a:t> CRM</a:t>
            </a:r>
          </a:p>
          <a:p>
            <a:r>
              <a:rPr lang="cs-CZ" smtClean="0"/>
              <a:t>SAP CRM</a:t>
            </a:r>
            <a:endParaRPr lang="cs-CZ" dirty="0" smtClean="0"/>
          </a:p>
          <a:p>
            <a:r>
              <a:rPr lang="cs-CZ" dirty="0" smtClean="0"/>
              <a:t>Microsoft Dynamics CRM</a:t>
            </a:r>
          </a:p>
          <a:p>
            <a:r>
              <a:rPr lang="cs-CZ" dirty="0" err="1" smtClean="0"/>
              <a:t>eWay</a:t>
            </a:r>
            <a:endParaRPr lang="cs-CZ" dirty="0" smtClean="0"/>
          </a:p>
          <a:p>
            <a:r>
              <a:rPr lang="cs-CZ" dirty="0" err="1" smtClean="0"/>
              <a:t>InTouch</a:t>
            </a:r>
            <a:r>
              <a:rPr lang="cs-CZ" dirty="0" smtClean="0"/>
              <a:t> CRM (</a:t>
            </a:r>
            <a:r>
              <a:rPr lang="cs-CZ" dirty="0" err="1" smtClean="0"/>
              <a:t>Anneca</a:t>
            </a:r>
            <a:r>
              <a:rPr lang="cs-CZ" dirty="0" smtClean="0"/>
              <a:t> s.r.o.)</a:t>
            </a:r>
          </a:p>
          <a:p>
            <a:r>
              <a:rPr lang="cs-CZ" dirty="0" smtClean="0"/>
              <a:t>QI CRM (DC </a:t>
            </a:r>
            <a:r>
              <a:rPr lang="cs-CZ" dirty="0" err="1" smtClean="0"/>
              <a:t>Concept</a:t>
            </a:r>
            <a:r>
              <a:rPr lang="cs-CZ" dirty="0" smtClean="0"/>
              <a:t> a.s.)</a:t>
            </a:r>
          </a:p>
          <a:p>
            <a:r>
              <a:rPr lang="cs-CZ" dirty="0" err="1" smtClean="0"/>
              <a:t>Sprinx</a:t>
            </a:r>
            <a:r>
              <a:rPr lang="cs-CZ" dirty="0" smtClean="0"/>
              <a:t> CRM</a:t>
            </a:r>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Podnikové IS - shrnutí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ERP – ekonomické podnikové IS</a:t>
            </a:r>
          </a:p>
          <a:p>
            <a:r>
              <a:rPr lang="cs-CZ" dirty="0" smtClean="0"/>
              <a:t>MES – systémy řízení výroby</a:t>
            </a:r>
          </a:p>
          <a:p>
            <a:r>
              <a:rPr lang="cs-CZ" dirty="0" smtClean="0"/>
              <a:t>CRM – správa zákazníků</a:t>
            </a:r>
          </a:p>
          <a:p>
            <a:r>
              <a:rPr lang="cs-CZ" dirty="0" smtClean="0"/>
              <a:t>EAM – údržba majetku</a:t>
            </a:r>
          </a:p>
          <a:p>
            <a:r>
              <a:rPr lang="cs-CZ" dirty="0" smtClean="0"/>
              <a:t>ECM – </a:t>
            </a:r>
            <a:r>
              <a:rPr lang="cs-CZ" smtClean="0"/>
              <a:t>digitalizace dokumentů</a:t>
            </a:r>
            <a:endParaRPr lang="cs-CZ" dirty="0" smtClean="0"/>
          </a:p>
          <a:p>
            <a:r>
              <a:rPr lang="cs-CZ" dirty="0" smtClean="0"/>
              <a:t>HRM – personalistika</a:t>
            </a:r>
          </a:p>
          <a:p>
            <a:r>
              <a:rPr lang="cs-CZ" dirty="0" smtClean="0"/>
              <a:t>SCM – dodavatelsko-odběratelský řetězec</a:t>
            </a:r>
          </a:p>
          <a:p>
            <a:r>
              <a:rPr lang="cs-CZ" dirty="0" err="1" smtClean="0"/>
              <a:t>Workflow</a:t>
            </a:r>
            <a:r>
              <a:rPr lang="cs-CZ" dirty="0" smtClean="0"/>
              <a:t>, JIT, APS</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ERP</a:t>
            </a:r>
            <a:endParaRPr lang="cs-CZ" dirty="0"/>
          </a:p>
        </p:txBody>
      </p:sp>
      <p:sp>
        <p:nvSpPr>
          <p:cNvPr id="3" name="Zástupný symbol pro obsah 2"/>
          <p:cNvSpPr>
            <a:spLocks noGrp="1"/>
          </p:cNvSpPr>
          <p:nvPr>
            <p:ph idx="1"/>
          </p:nvPr>
        </p:nvSpPr>
        <p:spPr/>
        <p:txBody>
          <a:bodyPr/>
          <a:lstStyle/>
          <a:p>
            <a:r>
              <a:rPr lang="cs-CZ" dirty="0" smtClean="0"/>
              <a:t>Integrace všech oddělení</a:t>
            </a:r>
          </a:p>
          <a:p>
            <a:r>
              <a:rPr lang="cs-CZ" dirty="0" smtClean="0"/>
              <a:t>Centralizace informací (databáze)</a:t>
            </a:r>
          </a:p>
          <a:p>
            <a:r>
              <a:rPr lang="cs-CZ" dirty="0" smtClean="0"/>
              <a:t>Nástroj pro fungování firmy</a:t>
            </a:r>
          </a:p>
          <a:p>
            <a:pPr>
              <a:buNone/>
            </a:pP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smtClean="0"/>
              <a:t>Systémy ERP</a:t>
            </a:r>
          </a:p>
        </p:txBody>
      </p:sp>
      <p:sp>
        <p:nvSpPr>
          <p:cNvPr id="4099" name="Zástupný symbol pro obsah 2"/>
          <p:cNvSpPr>
            <a:spLocks noGrp="1"/>
          </p:cNvSpPr>
          <p:nvPr>
            <p:ph idx="1"/>
          </p:nvPr>
        </p:nvSpPr>
        <p:spPr/>
        <p:txBody>
          <a:bodyPr>
            <a:normAutofit lnSpcReduction="10000"/>
          </a:bodyPr>
          <a:lstStyle/>
          <a:p>
            <a:pPr eaLnBrk="1" hangingPunct="1"/>
            <a:r>
              <a:rPr lang="cs-CZ" b="1" dirty="0" err="1" smtClean="0"/>
              <a:t>Enterprise</a:t>
            </a:r>
            <a:r>
              <a:rPr lang="cs-CZ" b="1" dirty="0" smtClean="0"/>
              <a:t> </a:t>
            </a:r>
            <a:r>
              <a:rPr lang="cs-CZ" b="1" dirty="0" err="1" smtClean="0"/>
              <a:t>Resource</a:t>
            </a:r>
            <a:r>
              <a:rPr lang="cs-CZ" b="1" dirty="0" smtClean="0"/>
              <a:t> </a:t>
            </a:r>
            <a:r>
              <a:rPr lang="cs-CZ" b="1" dirty="0" err="1" smtClean="0"/>
              <a:t>Planning</a:t>
            </a:r>
            <a:r>
              <a:rPr lang="cs-CZ" dirty="0" smtClean="0"/>
              <a:t> (ERP) je informační systém, který integruje a automatizuje velké množství procesů souvisejících s produkčními činnostmi podniku. Typicky se jedná o </a:t>
            </a:r>
            <a:r>
              <a:rPr lang="cs-CZ" dirty="0" smtClean="0">
                <a:hlinkClick r:id="rId2" action="ppaction://hlinkfile" tooltip="Výroba"/>
              </a:rPr>
              <a:t>výrobu</a:t>
            </a:r>
            <a:r>
              <a:rPr lang="cs-CZ" dirty="0" smtClean="0"/>
              <a:t>, </a:t>
            </a:r>
            <a:r>
              <a:rPr lang="cs-CZ" dirty="0" smtClean="0">
                <a:hlinkClick r:id="rId3" action="ppaction://hlinkfile" tooltip="Logistika"/>
              </a:rPr>
              <a:t>logistiku</a:t>
            </a:r>
            <a:r>
              <a:rPr lang="cs-CZ" dirty="0" smtClean="0"/>
              <a:t>, </a:t>
            </a:r>
            <a:r>
              <a:rPr lang="cs-CZ" dirty="0" smtClean="0">
                <a:hlinkClick r:id="rId4" action="ppaction://hlinkfile" tooltip="Distribuce"/>
              </a:rPr>
              <a:t>distribuci</a:t>
            </a:r>
            <a:r>
              <a:rPr lang="cs-CZ" dirty="0" smtClean="0"/>
              <a:t>, správu </a:t>
            </a:r>
            <a:r>
              <a:rPr lang="cs-CZ" dirty="0" smtClean="0">
                <a:hlinkClick r:id="rId5" action="ppaction://hlinkfile" tooltip="Majetek"/>
              </a:rPr>
              <a:t>majetku</a:t>
            </a:r>
            <a:r>
              <a:rPr lang="cs-CZ" dirty="0" smtClean="0"/>
              <a:t>, prodej, </a:t>
            </a:r>
            <a:r>
              <a:rPr lang="cs-CZ" dirty="0" smtClean="0">
                <a:hlinkClick r:id="rId6" action="ppaction://hlinkfile" tooltip="Faktura"/>
              </a:rPr>
              <a:t>fakturaci</a:t>
            </a:r>
            <a:r>
              <a:rPr lang="cs-CZ" dirty="0" smtClean="0"/>
              <a:t>, a </a:t>
            </a:r>
            <a:r>
              <a:rPr lang="cs-CZ" dirty="0" smtClean="0">
                <a:hlinkClick r:id="rId7" action="ppaction://hlinkfile" tooltip="Účetnictví"/>
              </a:rPr>
              <a:t>účetnictví</a:t>
            </a:r>
            <a:r>
              <a:rPr lang="cs-CZ" dirty="0" smtClean="0"/>
              <a:t>.</a:t>
            </a:r>
          </a:p>
          <a:p>
            <a:pPr eaLnBrk="1" hangingPunct="1"/>
            <a:r>
              <a:rPr lang="cs-CZ" dirty="0" smtClean="0"/>
              <a:t>ERP pracují zejména </a:t>
            </a:r>
            <a:r>
              <a:rPr lang="cs-CZ" dirty="0" smtClean="0">
                <a:solidFill>
                  <a:srgbClr val="C00000"/>
                </a:solidFill>
              </a:rPr>
              <a:t>na úrovni taktického a strategického řízení firmy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ERP</a:t>
            </a:r>
            <a:endParaRPr lang="cs-CZ" dirty="0"/>
          </a:p>
        </p:txBody>
      </p:sp>
      <p:sp>
        <p:nvSpPr>
          <p:cNvPr id="3" name="Zástupný symbol pro obsah 2"/>
          <p:cNvSpPr>
            <a:spLocks noGrp="1"/>
          </p:cNvSpPr>
          <p:nvPr>
            <p:ph idx="1"/>
          </p:nvPr>
        </p:nvSpPr>
        <p:spPr/>
        <p:txBody>
          <a:bodyPr/>
          <a:lstStyle/>
          <a:p>
            <a:r>
              <a:rPr lang="cs-CZ" dirty="0" smtClean="0"/>
              <a:t>Komplexní ERP (SAP, </a:t>
            </a:r>
            <a:r>
              <a:rPr lang="cs-CZ" dirty="0" err="1" smtClean="0"/>
              <a:t>Karat</a:t>
            </a:r>
            <a:r>
              <a:rPr lang="cs-CZ" dirty="0" smtClean="0"/>
              <a:t>, K2, …)</a:t>
            </a:r>
          </a:p>
          <a:p>
            <a:r>
              <a:rPr lang="cs-CZ" dirty="0" smtClean="0"/>
              <a:t>Problémově orientované (VEMA)</a:t>
            </a:r>
          </a:p>
          <a:p>
            <a:r>
              <a:rPr lang="cs-CZ" dirty="0" smtClean="0"/>
              <a:t>Systémy pro střední a malé podniky</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ERP - oblasti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Analýza stavu podniku</a:t>
            </a:r>
          </a:p>
          <a:p>
            <a:pPr lvl="1"/>
            <a:r>
              <a:rPr lang="cs-CZ" dirty="0" smtClean="0"/>
              <a:t>Reporty</a:t>
            </a:r>
          </a:p>
          <a:p>
            <a:pPr lvl="1"/>
            <a:r>
              <a:rPr lang="cs-CZ" dirty="0" err="1" smtClean="0"/>
              <a:t>Scorecarding</a:t>
            </a:r>
            <a:r>
              <a:rPr lang="cs-CZ" dirty="0" smtClean="0"/>
              <a:t> – sledování klíčových ukazatelů výkonnosti (založené většinou na porovnání plánů a skutečnosti)</a:t>
            </a:r>
          </a:p>
          <a:p>
            <a:pPr lvl="1"/>
            <a:r>
              <a:rPr lang="cs-CZ" dirty="0" err="1" smtClean="0"/>
              <a:t>Dashboard</a:t>
            </a:r>
            <a:endParaRPr lang="cs-CZ" dirty="0" smtClean="0"/>
          </a:p>
          <a:p>
            <a:r>
              <a:rPr lang="cs-CZ" dirty="0" smtClean="0"/>
              <a:t>Plánovací procesy</a:t>
            </a:r>
          </a:p>
          <a:p>
            <a:r>
              <a:rPr lang="cs-CZ" dirty="0" smtClean="0"/>
              <a:t>Integrace s DMS systémy (správa dokumentů)</a:t>
            </a:r>
          </a:p>
          <a:p>
            <a:r>
              <a:rPr lang="cs-CZ" dirty="0" smtClean="0"/>
              <a:t>Mobilita zaměstnanců - přístup</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Komponenty ERP</a:t>
            </a:r>
            <a:endParaRPr lang="cs-CZ" dirty="0"/>
          </a:p>
        </p:txBody>
      </p:sp>
      <p:sp>
        <p:nvSpPr>
          <p:cNvPr id="3" name="Zástupný symbol pro obsah 2"/>
          <p:cNvSpPr>
            <a:spLocks noGrp="1"/>
          </p:cNvSpPr>
          <p:nvPr>
            <p:ph idx="1"/>
          </p:nvPr>
        </p:nvSpPr>
        <p:spPr/>
        <p:txBody>
          <a:bodyPr/>
          <a:lstStyle/>
          <a:p>
            <a:r>
              <a:rPr lang="cs-CZ" dirty="0" smtClean="0"/>
              <a:t>Aplikační moduly</a:t>
            </a:r>
          </a:p>
          <a:p>
            <a:r>
              <a:rPr lang="cs-CZ" dirty="0" smtClean="0"/>
              <a:t>Moduly správy aplikace</a:t>
            </a:r>
          </a:p>
          <a:p>
            <a:r>
              <a:rPr lang="cs-CZ" dirty="0" smtClean="0"/>
              <a:t>Systémové moduly</a:t>
            </a:r>
          </a:p>
          <a:p>
            <a:r>
              <a:rPr lang="cs-CZ" dirty="0" smtClean="0"/>
              <a:t>Podpůrné moduly</a:t>
            </a:r>
          </a:p>
          <a:p>
            <a:pPr lvl="1"/>
            <a:r>
              <a:rPr lang="cs-CZ" dirty="0" smtClean="0"/>
              <a:t>Přizpůsobení software</a:t>
            </a:r>
          </a:p>
          <a:p>
            <a:pPr lvl="1"/>
            <a:r>
              <a:rPr lang="cs-CZ" dirty="0" smtClean="0"/>
              <a:t>Vývojové prostředí</a:t>
            </a:r>
          </a:p>
          <a:p>
            <a:pPr lvl="1"/>
            <a:r>
              <a:rPr lang="cs-CZ" dirty="0" smtClean="0"/>
              <a:t>Správní a dokumentační</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ERP</a:t>
            </a:r>
            <a:endParaRPr lang="cs-CZ" dirty="0"/>
          </a:p>
        </p:txBody>
      </p:sp>
      <p:sp>
        <p:nvSpPr>
          <p:cNvPr id="3" name="Zástupný symbol pro obsah 2"/>
          <p:cNvSpPr>
            <a:spLocks noGrp="1"/>
          </p:cNvSpPr>
          <p:nvPr>
            <p:ph idx="1"/>
          </p:nvPr>
        </p:nvSpPr>
        <p:spPr/>
        <p:txBody>
          <a:bodyPr/>
          <a:lstStyle/>
          <a:p>
            <a:r>
              <a:rPr lang="cs-CZ" dirty="0" smtClean="0"/>
              <a:t>Dostupnost informací produkovaných podnikem</a:t>
            </a:r>
          </a:p>
          <a:p>
            <a:r>
              <a:rPr lang="cs-CZ" dirty="0" smtClean="0"/>
              <a:t>Omezení duplicit informací</a:t>
            </a:r>
          </a:p>
          <a:p>
            <a:r>
              <a:rPr lang="cs-CZ" smtClean="0"/>
              <a:t>Automatizace podnikových </a:t>
            </a:r>
            <a:r>
              <a:rPr lang="cs-CZ" dirty="0" smtClean="0"/>
              <a:t>procesů</a:t>
            </a:r>
          </a:p>
          <a:p>
            <a:r>
              <a:rPr lang="cs-CZ" dirty="0" smtClean="0"/>
              <a:t>Možnost propojení podniku s ostatními (Zejména dodavateli)</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r>
              <a:rPr lang="cs-CZ" smtClean="0"/>
              <a:t>ERP - přínosy</a:t>
            </a:r>
          </a:p>
        </p:txBody>
      </p:sp>
      <p:sp>
        <p:nvSpPr>
          <p:cNvPr id="6147" name="Zástupný symbol pro obsah 2"/>
          <p:cNvSpPr>
            <a:spLocks noGrp="1"/>
          </p:cNvSpPr>
          <p:nvPr>
            <p:ph idx="1"/>
          </p:nvPr>
        </p:nvSpPr>
        <p:spPr/>
        <p:txBody>
          <a:bodyPr/>
          <a:lstStyle/>
          <a:p>
            <a:r>
              <a:rPr lang="cs-CZ" sz="2400" dirty="0" smtClean="0"/>
              <a:t>Zefektivnění a zrychlení ekonomických procesů</a:t>
            </a:r>
          </a:p>
          <a:p>
            <a:r>
              <a:rPr lang="cs-CZ" sz="2400" dirty="0" smtClean="0"/>
              <a:t>Centralizace dat</a:t>
            </a:r>
          </a:p>
          <a:p>
            <a:r>
              <a:rPr lang="cs-CZ" sz="2400" dirty="0" smtClean="0"/>
              <a:t>Snížení chyb</a:t>
            </a:r>
          </a:p>
          <a:p>
            <a:r>
              <a:rPr lang="cs-CZ" sz="2400" dirty="0" smtClean="0"/>
              <a:t>Úspory investic do IT</a:t>
            </a:r>
          </a:p>
          <a:p>
            <a:r>
              <a:rPr lang="cs-CZ" sz="2400" dirty="0" smtClean="0"/>
              <a:t>Zvýšení bezpečnosti dat (informací)</a:t>
            </a:r>
          </a:p>
          <a:p>
            <a:r>
              <a:rPr lang="cs-CZ" sz="2400" dirty="0" smtClean="0"/>
              <a:t>Rychlejší výstupy pro vedení firmy</a:t>
            </a:r>
          </a:p>
          <a:p>
            <a:r>
              <a:rPr lang="cs-CZ" sz="2400" dirty="0" smtClean="0"/>
              <a:t>Podpora pro účetnictví</a:t>
            </a:r>
          </a:p>
          <a:p>
            <a:r>
              <a:rPr lang="cs-CZ" sz="2400" dirty="0" smtClean="0"/>
              <a:t>Zvýšení konkurenceschopnosti</a:t>
            </a:r>
          </a:p>
          <a:p>
            <a:r>
              <a:rPr lang="cs-CZ" sz="2400" dirty="0" smtClean="0"/>
              <a:t>Zrychlení schvalování dat</a:t>
            </a:r>
          </a:p>
          <a:p>
            <a:r>
              <a:rPr lang="cs-CZ" sz="2400" dirty="0" smtClean="0"/>
              <a:t>Propojení s IS dodavatelů/odběratelů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Osnova předmětu</a:t>
            </a:r>
            <a:endParaRPr lang="cs-CZ" dirty="0"/>
          </a:p>
        </p:txBody>
      </p:sp>
      <p:sp>
        <p:nvSpPr>
          <p:cNvPr id="3" name="Zástupný symbol pro obsah 2"/>
          <p:cNvSpPr>
            <a:spLocks noGrp="1"/>
          </p:cNvSpPr>
          <p:nvPr>
            <p:ph idx="1"/>
          </p:nvPr>
        </p:nvSpPr>
        <p:spPr/>
        <p:txBody>
          <a:bodyPr>
            <a:normAutofit fontScale="70000" lnSpcReduction="20000"/>
          </a:bodyPr>
          <a:lstStyle/>
          <a:p>
            <a:pPr lvl="0"/>
            <a:r>
              <a:rPr lang="cs-CZ" dirty="0" smtClean="0"/>
              <a:t>Úvod do informačních systémů</a:t>
            </a:r>
          </a:p>
          <a:p>
            <a:pPr lvl="0"/>
            <a:r>
              <a:rPr lang="cs-CZ" dirty="0" smtClean="0">
                <a:solidFill>
                  <a:srgbClr val="FF0000"/>
                </a:solidFill>
              </a:rPr>
              <a:t>Podnikové informační systémy – ERP, CRM, MES, HRM, ECM, EAM</a:t>
            </a:r>
          </a:p>
          <a:p>
            <a:pPr lvl="0"/>
            <a:r>
              <a:rPr lang="cs-CZ" dirty="0" smtClean="0"/>
              <a:t>Business Inteligence, datové sklady a možnosti prezentace informací</a:t>
            </a:r>
          </a:p>
          <a:p>
            <a:pPr lvl="0"/>
            <a:r>
              <a:rPr lang="cs-CZ" dirty="0" smtClean="0"/>
              <a:t>Řízení podnikové informatiky </a:t>
            </a:r>
          </a:p>
          <a:p>
            <a:pPr lvl="0"/>
            <a:r>
              <a:rPr lang="cs-CZ" dirty="0" smtClean="0"/>
              <a:t>Právní aspekty SW, licence</a:t>
            </a:r>
          </a:p>
          <a:p>
            <a:pPr lvl="0"/>
            <a:r>
              <a:rPr lang="cs-CZ" dirty="0" smtClean="0"/>
              <a:t>Bezpečnost v informatice, analýza rizik</a:t>
            </a:r>
          </a:p>
          <a:p>
            <a:pPr lvl="0"/>
            <a:r>
              <a:rPr lang="cs-CZ" dirty="0" smtClean="0"/>
              <a:t>Webové stránky – statické, dynamické, vztah mezi grafikou a funkcionalitou, náklady na tvorbu…</a:t>
            </a:r>
          </a:p>
          <a:p>
            <a:pPr lvl="0"/>
            <a:r>
              <a:rPr lang="cs-CZ" dirty="0" smtClean="0"/>
              <a:t>Řízení vývoje SW, metodiky, náklady na vývoj</a:t>
            </a:r>
          </a:p>
          <a:p>
            <a:pPr lvl="0"/>
            <a:r>
              <a:rPr lang="cs-CZ" dirty="0" smtClean="0"/>
              <a:t>DTP, zpracování textů, základy grafiky a typografie</a:t>
            </a:r>
          </a:p>
          <a:p>
            <a:pPr lvl="0"/>
            <a:r>
              <a:rPr lang="cs-CZ" dirty="0" smtClean="0"/>
              <a:t>Internet – technologie a možnosti jejich využití</a:t>
            </a:r>
          </a:p>
          <a:p>
            <a:pPr lvl="0"/>
            <a:r>
              <a:rPr lang="cs-CZ" dirty="0" smtClean="0"/>
              <a:t>Identifikace – biometrie, RFID, NFC</a:t>
            </a:r>
          </a:p>
          <a:p>
            <a:pPr lvl="0"/>
            <a:r>
              <a:rPr lang="cs-CZ" dirty="0" smtClean="0"/>
              <a:t>Elektronický podpis, datové schránky, šifrování</a:t>
            </a:r>
          </a:p>
          <a:p>
            <a:pPr>
              <a:buNone/>
            </a:pP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Problémy s využitím ERP</a:t>
            </a:r>
            <a:endParaRPr lang="cs-CZ" dirty="0"/>
          </a:p>
        </p:txBody>
      </p:sp>
      <p:sp>
        <p:nvSpPr>
          <p:cNvPr id="3" name="Zástupný symbol pro obsah 2"/>
          <p:cNvSpPr>
            <a:spLocks noGrp="1"/>
          </p:cNvSpPr>
          <p:nvPr>
            <p:ph idx="1"/>
          </p:nvPr>
        </p:nvSpPr>
        <p:spPr/>
        <p:txBody>
          <a:bodyPr/>
          <a:lstStyle/>
          <a:p>
            <a:r>
              <a:rPr lang="cs-CZ" dirty="0" smtClean="0"/>
              <a:t>Nedostatečné znalosti</a:t>
            </a:r>
          </a:p>
          <a:p>
            <a:r>
              <a:rPr lang="cs-CZ" dirty="0" smtClean="0"/>
              <a:t>Nepřesná data</a:t>
            </a:r>
          </a:p>
          <a:p>
            <a:r>
              <a:rPr lang="cs-CZ" dirty="0" smtClean="0"/>
              <a:t>Není v souladu s potřebami firmy</a:t>
            </a:r>
          </a:p>
          <a:p>
            <a:r>
              <a:rPr lang="cs-CZ" dirty="0" smtClean="0"/>
              <a:t>Byl pořízen na základě požadavku určitého oddělení</a:t>
            </a:r>
          </a:p>
          <a:p>
            <a:r>
              <a:rPr lang="cs-CZ" dirty="0" smtClean="0"/>
              <a:t>Nerespektuje standardní obchodní procesy</a:t>
            </a:r>
          </a:p>
          <a:p>
            <a:r>
              <a:rPr lang="cs-CZ" dirty="0" smtClean="0"/>
              <a:t>Nemá podporu top managementu</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normAutofit fontScale="90000"/>
          </a:bodyPr>
          <a:lstStyle/>
          <a:p>
            <a:r>
              <a:rPr lang="cs-CZ" dirty="0" smtClean="0"/>
              <a:t>ERP – problémy z pohledu uživatele</a:t>
            </a:r>
          </a:p>
        </p:txBody>
      </p:sp>
      <p:sp>
        <p:nvSpPr>
          <p:cNvPr id="7171" name="Zástupný symbol pro obsah 2"/>
          <p:cNvSpPr>
            <a:spLocks noGrp="1"/>
          </p:cNvSpPr>
          <p:nvPr>
            <p:ph idx="1"/>
          </p:nvPr>
        </p:nvSpPr>
        <p:spPr/>
        <p:txBody>
          <a:bodyPr/>
          <a:lstStyle/>
          <a:p>
            <a:pPr>
              <a:buFontTx/>
              <a:buNone/>
            </a:pPr>
            <a:r>
              <a:rPr lang="cs-CZ" dirty="0" smtClean="0"/>
              <a:t>Důvody, kdy nechtějí uživatelé ERP používat?</a:t>
            </a:r>
          </a:p>
          <a:p>
            <a:pPr>
              <a:buFontTx/>
              <a:buNone/>
            </a:pPr>
            <a:endParaRPr lang="cs-CZ" dirty="0" smtClean="0"/>
          </a:p>
          <a:p>
            <a:pPr lvl="1">
              <a:buFontTx/>
              <a:buChar char="-"/>
            </a:pPr>
            <a:r>
              <a:rPr lang="cs-CZ" sz="3200" dirty="0" smtClean="0">
                <a:solidFill>
                  <a:srgbClr val="002060"/>
                </a:solidFill>
              </a:rPr>
              <a:t>Aplikace se špatně ovládá</a:t>
            </a:r>
          </a:p>
          <a:p>
            <a:pPr lvl="1">
              <a:buFontTx/>
              <a:buChar char="-"/>
            </a:pPr>
            <a:r>
              <a:rPr lang="cs-CZ" sz="3200" dirty="0" smtClean="0">
                <a:solidFill>
                  <a:srgbClr val="002060"/>
                </a:solidFill>
              </a:rPr>
              <a:t>Funkčnost neodpovídá potřebám</a:t>
            </a:r>
          </a:p>
          <a:p>
            <a:pPr lvl="1">
              <a:buFontTx/>
              <a:buChar char="-"/>
            </a:pPr>
            <a:r>
              <a:rPr lang="cs-CZ" sz="3200" dirty="0" smtClean="0">
                <a:solidFill>
                  <a:srgbClr val="002060"/>
                </a:solidFill>
              </a:rPr>
              <a:t>Pomalé odezvy</a:t>
            </a:r>
          </a:p>
          <a:p>
            <a:pPr>
              <a:buFontTx/>
              <a:buChar char="-"/>
            </a:pPr>
            <a:endParaRPr lang="cs-CZ"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Nevýhody pořízení ERP</a:t>
            </a:r>
            <a:endParaRPr lang="cs-CZ" dirty="0"/>
          </a:p>
        </p:txBody>
      </p:sp>
      <p:sp>
        <p:nvSpPr>
          <p:cNvPr id="3" name="Zástupný symbol pro obsah 2"/>
          <p:cNvSpPr>
            <a:spLocks noGrp="1"/>
          </p:cNvSpPr>
          <p:nvPr>
            <p:ph idx="1"/>
          </p:nvPr>
        </p:nvSpPr>
        <p:spPr/>
        <p:txBody>
          <a:bodyPr/>
          <a:lstStyle/>
          <a:p>
            <a:r>
              <a:rPr lang="cs-CZ" dirty="0" smtClean="0"/>
              <a:t>Vysoká cena</a:t>
            </a:r>
          </a:p>
          <a:p>
            <a:r>
              <a:rPr lang="cs-CZ" dirty="0" smtClean="0"/>
              <a:t>Další náklady – údržba, školení, rozšiřování</a:t>
            </a:r>
          </a:p>
          <a:p>
            <a:r>
              <a:rPr lang="cs-CZ" dirty="0" smtClean="0"/>
              <a:t>Závislost na dodavateli</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Etapy vývoje</a:t>
            </a:r>
            <a:endParaRPr lang="cs-CZ" dirty="0"/>
          </a:p>
        </p:txBody>
      </p:sp>
      <p:sp>
        <p:nvSpPr>
          <p:cNvPr id="3" name="Zástupný symbol pro obsah 2"/>
          <p:cNvSpPr>
            <a:spLocks noGrp="1"/>
          </p:cNvSpPr>
          <p:nvPr>
            <p:ph idx="1"/>
          </p:nvPr>
        </p:nvSpPr>
        <p:spPr/>
        <p:txBody>
          <a:bodyPr/>
          <a:lstStyle/>
          <a:p>
            <a:r>
              <a:rPr lang="cs-CZ" dirty="0" smtClean="0"/>
              <a:t>Řídící strategie organizace</a:t>
            </a:r>
          </a:p>
          <a:p>
            <a:r>
              <a:rPr lang="cs-CZ" dirty="0" smtClean="0"/>
              <a:t>Úvodní studie systému</a:t>
            </a:r>
          </a:p>
          <a:p>
            <a:r>
              <a:rPr lang="cs-CZ" dirty="0" smtClean="0"/>
              <a:t>Globální analýza a návrh</a:t>
            </a:r>
          </a:p>
          <a:p>
            <a:r>
              <a:rPr lang="cs-CZ" dirty="0" smtClean="0"/>
              <a:t>Detailní analýza</a:t>
            </a:r>
          </a:p>
          <a:p>
            <a:r>
              <a:rPr lang="cs-CZ" dirty="0" smtClean="0"/>
              <a:t>Implementace</a:t>
            </a:r>
          </a:p>
          <a:p>
            <a:r>
              <a:rPr lang="cs-CZ" dirty="0" smtClean="0"/>
              <a:t>Zavedení</a:t>
            </a:r>
          </a:p>
          <a:p>
            <a:r>
              <a:rPr lang="cs-CZ" dirty="0" smtClean="0"/>
              <a:t>Provoz – údržba - rozvoj</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cs-CZ" smtClean="0"/>
              <a:t>Implementace ERP</a:t>
            </a:r>
          </a:p>
        </p:txBody>
      </p:sp>
      <p:sp>
        <p:nvSpPr>
          <p:cNvPr id="5123" name="Zástupný symbol pro obsah 2"/>
          <p:cNvSpPr>
            <a:spLocks noGrp="1"/>
          </p:cNvSpPr>
          <p:nvPr>
            <p:ph idx="1"/>
          </p:nvPr>
        </p:nvSpPr>
        <p:spPr>
          <a:xfrm>
            <a:off x="467544" y="1556792"/>
            <a:ext cx="8229600" cy="4525963"/>
          </a:xfrm>
        </p:spPr>
        <p:txBody>
          <a:bodyPr>
            <a:normAutofit/>
          </a:bodyPr>
          <a:lstStyle/>
          <a:p>
            <a:pPr eaLnBrk="1" hangingPunct="1">
              <a:buFontTx/>
              <a:buNone/>
            </a:pPr>
            <a:r>
              <a:rPr lang="cs-CZ" sz="2800" dirty="0" smtClean="0"/>
              <a:t>Postup zavedení informačního systému se nazývá </a:t>
            </a:r>
            <a:r>
              <a:rPr lang="cs-CZ" sz="2800" b="1" dirty="0" smtClean="0">
                <a:solidFill>
                  <a:srgbClr val="0070C0"/>
                </a:solidFill>
              </a:rPr>
              <a:t>implementace</a:t>
            </a:r>
            <a:r>
              <a:rPr lang="cs-CZ" sz="2800" dirty="0" smtClean="0"/>
              <a:t>. </a:t>
            </a:r>
          </a:p>
          <a:p>
            <a:pPr eaLnBrk="1" hangingPunct="1">
              <a:buFontTx/>
              <a:buNone/>
            </a:pPr>
            <a:endParaRPr lang="cs-CZ" sz="2400" dirty="0" smtClean="0"/>
          </a:p>
          <a:p>
            <a:pPr eaLnBrk="1" hangingPunct="1">
              <a:buFontTx/>
              <a:buNone/>
            </a:pPr>
            <a:r>
              <a:rPr lang="cs-CZ" sz="2400" dirty="0" smtClean="0"/>
              <a:t>Implementace a kroky s ní související mají následující strukturu:</a:t>
            </a:r>
          </a:p>
          <a:p>
            <a:pPr lvl="1" eaLnBrk="1" hangingPunct="1"/>
            <a:r>
              <a:rPr lang="cs-CZ" sz="2400" dirty="0" smtClean="0"/>
              <a:t>Definice procesu na ekonomické úrovni. </a:t>
            </a:r>
          </a:p>
          <a:p>
            <a:pPr lvl="1" eaLnBrk="1" hangingPunct="1"/>
            <a:r>
              <a:rPr lang="cs-CZ" sz="2400" dirty="0" smtClean="0"/>
              <a:t>Naprogramování, případně úprava stávajícího kódu. </a:t>
            </a:r>
          </a:p>
          <a:p>
            <a:pPr lvl="1" eaLnBrk="1" hangingPunct="1"/>
            <a:r>
              <a:rPr lang="cs-CZ" sz="2400" dirty="0" smtClean="0"/>
              <a:t>Otestování. </a:t>
            </a:r>
          </a:p>
          <a:p>
            <a:pPr lvl="1" eaLnBrk="1" hangingPunct="1"/>
            <a:r>
              <a:rPr lang="cs-CZ" sz="2400" dirty="0" smtClean="0"/>
              <a:t>Přenos do produkčního prostředí.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Implementace ERP zahrnuje</a:t>
            </a:r>
            <a:endParaRPr lang="cs-CZ" dirty="0"/>
          </a:p>
        </p:txBody>
      </p:sp>
      <p:sp>
        <p:nvSpPr>
          <p:cNvPr id="3" name="Zástupný symbol pro obsah 2"/>
          <p:cNvSpPr>
            <a:spLocks noGrp="1"/>
          </p:cNvSpPr>
          <p:nvPr>
            <p:ph idx="1"/>
          </p:nvPr>
        </p:nvSpPr>
        <p:spPr/>
        <p:txBody>
          <a:bodyPr/>
          <a:lstStyle/>
          <a:p>
            <a:r>
              <a:rPr lang="cs-CZ" dirty="0" smtClean="0"/>
              <a:t>Studie proveditelnosti</a:t>
            </a:r>
          </a:p>
          <a:p>
            <a:r>
              <a:rPr lang="cs-CZ" dirty="0" smtClean="0"/>
              <a:t>Příprava smlouvy</a:t>
            </a:r>
          </a:p>
          <a:p>
            <a:r>
              <a:rPr lang="cs-CZ" dirty="0" smtClean="0"/>
              <a:t>Deklarace metodik řízení projektu</a:t>
            </a:r>
          </a:p>
          <a:p>
            <a:r>
              <a:rPr lang="cs-CZ" smtClean="0"/>
              <a:t>Migrace dat</a:t>
            </a:r>
            <a:endParaRPr lang="cs-CZ" dirty="0" smtClean="0"/>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Realizační fáze</a:t>
            </a:r>
            <a:endParaRPr lang="cs-CZ" dirty="0"/>
          </a:p>
        </p:txBody>
      </p:sp>
      <p:sp>
        <p:nvSpPr>
          <p:cNvPr id="3" name="Zástupný symbol pro obsah 2"/>
          <p:cNvSpPr>
            <a:spLocks noGrp="1"/>
          </p:cNvSpPr>
          <p:nvPr>
            <p:ph idx="1"/>
          </p:nvPr>
        </p:nvSpPr>
        <p:spPr>
          <a:xfrm>
            <a:off x="428596" y="1571612"/>
            <a:ext cx="8229600" cy="4525963"/>
          </a:xfrm>
        </p:spPr>
        <p:txBody>
          <a:bodyPr/>
          <a:lstStyle/>
          <a:p>
            <a:pPr>
              <a:buNone/>
            </a:pPr>
            <a:r>
              <a:rPr lang="cs-CZ" dirty="0" smtClean="0"/>
              <a:t>Projektové řízení – </a:t>
            </a:r>
            <a:r>
              <a:rPr lang="cs-CZ" dirty="0" smtClean="0">
                <a:solidFill>
                  <a:srgbClr val="FF0000"/>
                </a:solidFill>
              </a:rPr>
              <a:t>dosažení požadovaného cíle v daném čase, s omezenými zdroji a minimálními náklady</a:t>
            </a:r>
          </a:p>
          <a:p>
            <a:pPr>
              <a:buNone/>
            </a:pPr>
            <a:endParaRPr lang="cs-CZ" dirty="0" smtClean="0">
              <a:solidFill>
                <a:srgbClr val="FF0000"/>
              </a:solidFill>
            </a:endParaRPr>
          </a:p>
          <a:p>
            <a:pPr lvl="0"/>
            <a:r>
              <a:rPr lang="cs-CZ" dirty="0" smtClean="0"/>
              <a:t>Změnové řízení</a:t>
            </a:r>
          </a:p>
          <a:p>
            <a:pPr lvl="0"/>
            <a:r>
              <a:rPr lang="cs-CZ" dirty="0" smtClean="0"/>
              <a:t>Testování</a:t>
            </a:r>
          </a:p>
          <a:p>
            <a:pPr lvl="0"/>
            <a:r>
              <a:rPr lang="cs-CZ" dirty="0" smtClean="0"/>
              <a:t>Akceptace</a:t>
            </a:r>
          </a:p>
          <a:p>
            <a:pPr>
              <a:buNone/>
            </a:pPr>
            <a:endParaRPr lang="cs-CZ"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Kritická místa realizační fáze</a:t>
            </a:r>
            <a:endParaRPr lang="cs-CZ" dirty="0"/>
          </a:p>
        </p:txBody>
      </p:sp>
      <p:sp>
        <p:nvSpPr>
          <p:cNvPr id="3" name="Zástupný symbol pro obsah 2"/>
          <p:cNvSpPr>
            <a:spLocks noGrp="1"/>
          </p:cNvSpPr>
          <p:nvPr>
            <p:ph idx="1"/>
          </p:nvPr>
        </p:nvSpPr>
        <p:spPr/>
        <p:txBody>
          <a:bodyPr/>
          <a:lstStyle/>
          <a:p>
            <a:r>
              <a:rPr lang="cs-CZ" dirty="0" smtClean="0"/>
              <a:t>Změnové řízení</a:t>
            </a:r>
          </a:p>
          <a:p>
            <a:pPr>
              <a:buNone/>
            </a:pPr>
            <a:r>
              <a:rPr lang="cs-CZ" dirty="0" smtClean="0"/>
              <a:t>	- </a:t>
            </a:r>
            <a:r>
              <a:rPr lang="cs-CZ" sz="2400" dirty="0" smtClean="0"/>
              <a:t>nutnou podmínkou úspěchu je, aby změny zadával </a:t>
            </a:r>
            <a:r>
              <a:rPr lang="cs-CZ" sz="2400" dirty="0" smtClean="0">
                <a:solidFill>
                  <a:srgbClr val="0070C0"/>
                </a:solidFill>
              </a:rPr>
              <a:t>pouze garant </a:t>
            </a:r>
            <a:r>
              <a:rPr lang="cs-CZ" sz="2400" dirty="0" smtClean="0"/>
              <a:t>za danou oblast</a:t>
            </a:r>
          </a:p>
          <a:p>
            <a:r>
              <a:rPr lang="cs-CZ" dirty="0" smtClean="0"/>
              <a:t>Testování</a:t>
            </a:r>
          </a:p>
          <a:p>
            <a:pPr>
              <a:buNone/>
            </a:pPr>
            <a:r>
              <a:rPr lang="cs-CZ" dirty="0" smtClean="0"/>
              <a:t>	</a:t>
            </a:r>
            <a:r>
              <a:rPr lang="cs-CZ" sz="2400" dirty="0" smtClean="0">
                <a:solidFill>
                  <a:srgbClr val="0070C0"/>
                </a:solidFill>
              </a:rPr>
              <a:t>Kritickým faktorem úspěchu je důslednost.</a:t>
            </a:r>
          </a:p>
          <a:p>
            <a:pPr>
              <a:buNone/>
            </a:pPr>
            <a:endParaRPr lang="cs-CZ" sz="2400" dirty="0" smtClean="0"/>
          </a:p>
          <a:p>
            <a:pPr>
              <a:buNone/>
            </a:pPr>
            <a:r>
              <a:rPr lang="cs-CZ" sz="2400" dirty="0" smtClean="0"/>
              <a:t>Testuje-li dodavatel málo, zákazník nachází mnoho chyb a ztrácí důvěru.</a:t>
            </a:r>
          </a:p>
          <a:p>
            <a:pPr>
              <a:buNone/>
            </a:pPr>
            <a:endParaRPr lang="cs-CZ" sz="2400" dirty="0" smtClean="0"/>
          </a:p>
          <a:p>
            <a:pPr lvl="1"/>
            <a:endParaRPr lang="cs-CZ" dirty="0" smtClean="0"/>
          </a:p>
          <a:p>
            <a:pPr lvl="1">
              <a:buNone/>
            </a:pPr>
            <a:endParaRPr lang="cs-CZ" dirty="0" smtClean="0"/>
          </a:p>
          <a:p>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Akceptace</a:t>
            </a:r>
            <a:endParaRPr lang="cs-CZ" dirty="0"/>
          </a:p>
        </p:txBody>
      </p:sp>
      <p:sp>
        <p:nvSpPr>
          <p:cNvPr id="3" name="Zástupný symbol pro obsah 2"/>
          <p:cNvSpPr>
            <a:spLocks noGrp="1"/>
          </p:cNvSpPr>
          <p:nvPr>
            <p:ph idx="1"/>
          </p:nvPr>
        </p:nvSpPr>
        <p:spPr/>
        <p:txBody>
          <a:bodyPr/>
          <a:lstStyle/>
          <a:p>
            <a:pPr>
              <a:buNone/>
            </a:pPr>
            <a:r>
              <a:rPr lang="cs-CZ" dirty="0" smtClean="0"/>
              <a:t>Akceptace</a:t>
            </a:r>
          </a:p>
          <a:p>
            <a:pPr lvl="1"/>
            <a:r>
              <a:rPr lang="cs-CZ" dirty="0" smtClean="0"/>
              <a:t>	</a:t>
            </a:r>
            <a:r>
              <a:rPr lang="cs-CZ" dirty="0" smtClean="0">
                <a:solidFill>
                  <a:srgbClr val="C00000"/>
                </a:solidFill>
              </a:rPr>
              <a:t>formální </a:t>
            </a:r>
            <a:r>
              <a:rPr lang="cs-CZ" dirty="0" smtClean="0"/>
              <a:t>– pro fakturaci</a:t>
            </a:r>
          </a:p>
          <a:p>
            <a:pPr lvl="1"/>
            <a:r>
              <a:rPr lang="cs-CZ" dirty="0" smtClean="0"/>
              <a:t>	</a:t>
            </a:r>
            <a:r>
              <a:rPr lang="cs-CZ" dirty="0" smtClean="0">
                <a:solidFill>
                  <a:srgbClr val="C00000"/>
                </a:solidFill>
              </a:rPr>
              <a:t>faktická</a:t>
            </a:r>
          </a:p>
          <a:p>
            <a:pPr lvl="1"/>
            <a:endParaRPr lang="cs-CZ" dirty="0" smtClean="0">
              <a:solidFill>
                <a:srgbClr val="C00000"/>
              </a:solidFill>
            </a:endParaRPr>
          </a:p>
          <a:p>
            <a:pPr>
              <a:buNone/>
            </a:pPr>
            <a:r>
              <a:rPr lang="cs-CZ" b="1" dirty="0" smtClean="0"/>
              <a:t>Akceptační testy </a:t>
            </a:r>
            <a:r>
              <a:rPr lang="cs-CZ" dirty="0" smtClean="0"/>
              <a:t>– měly by být připraveny předem, objektivní prokázání, že požadovaná funkcionalita byla dodána.</a:t>
            </a:r>
          </a:p>
          <a:p>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Nasazení</a:t>
            </a:r>
            <a:endParaRPr lang="cs-CZ" dirty="0"/>
          </a:p>
        </p:txBody>
      </p:sp>
      <p:sp>
        <p:nvSpPr>
          <p:cNvPr id="3" name="Zástupný symbol pro obsah 2"/>
          <p:cNvSpPr>
            <a:spLocks noGrp="1"/>
          </p:cNvSpPr>
          <p:nvPr>
            <p:ph idx="1"/>
          </p:nvPr>
        </p:nvSpPr>
        <p:spPr/>
        <p:txBody>
          <a:bodyPr/>
          <a:lstStyle/>
          <a:p>
            <a:r>
              <a:rPr lang="cs-CZ" dirty="0" smtClean="0"/>
              <a:t>Vývojový systém</a:t>
            </a:r>
          </a:p>
          <a:p>
            <a:r>
              <a:rPr lang="cs-CZ" dirty="0" smtClean="0"/>
              <a:t>Testovací</a:t>
            </a:r>
          </a:p>
          <a:p>
            <a:r>
              <a:rPr lang="cs-CZ" dirty="0" smtClean="0"/>
              <a:t>Produkční</a:t>
            </a:r>
          </a:p>
          <a:p>
            <a:endParaRPr lang="cs-CZ" dirty="0" smtClean="0"/>
          </a:p>
          <a:p>
            <a:pPr>
              <a:buNone/>
            </a:pPr>
            <a:r>
              <a:rPr lang="cs-CZ" dirty="0" smtClean="0"/>
              <a:t>Klíčová je podpora managementu.</a:t>
            </a:r>
          </a:p>
          <a:p>
            <a:pPr>
              <a:buNone/>
            </a:pPr>
            <a:r>
              <a:rPr lang="cs-CZ" dirty="0" smtClean="0"/>
              <a:t>Implementace může způsobit změnu firemních procesů.</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Podnikové IS - osnova</a:t>
            </a:r>
            <a:endParaRPr lang="cs-CZ" dirty="0"/>
          </a:p>
        </p:txBody>
      </p:sp>
      <p:sp>
        <p:nvSpPr>
          <p:cNvPr id="3" name="Zástupný symbol pro obsah 2"/>
          <p:cNvSpPr>
            <a:spLocks noGrp="1"/>
          </p:cNvSpPr>
          <p:nvPr>
            <p:ph idx="1"/>
          </p:nvPr>
        </p:nvSpPr>
        <p:spPr/>
        <p:txBody>
          <a:bodyPr>
            <a:normAutofit lnSpcReduction="10000"/>
          </a:bodyPr>
          <a:lstStyle/>
          <a:p>
            <a:pPr>
              <a:buNone/>
            </a:pPr>
            <a:r>
              <a:rPr lang="cs-CZ" dirty="0" smtClean="0"/>
              <a:t>Proč vytváříme kategorizaci  podnikových IS?</a:t>
            </a:r>
          </a:p>
          <a:p>
            <a:r>
              <a:rPr lang="cs-CZ" dirty="0" smtClean="0"/>
              <a:t>ERP – ekonomické podnikové IS</a:t>
            </a:r>
          </a:p>
          <a:p>
            <a:r>
              <a:rPr lang="cs-CZ" dirty="0" smtClean="0"/>
              <a:t>MES – systémy řízení výroby</a:t>
            </a:r>
          </a:p>
          <a:p>
            <a:r>
              <a:rPr lang="cs-CZ" dirty="0" smtClean="0"/>
              <a:t>CRM – správa zákazníků</a:t>
            </a:r>
          </a:p>
          <a:p>
            <a:r>
              <a:rPr lang="cs-CZ" dirty="0" smtClean="0"/>
              <a:t>EAM – údržba majetku</a:t>
            </a:r>
          </a:p>
          <a:p>
            <a:r>
              <a:rPr lang="cs-CZ" smtClean="0"/>
              <a:t>ECM – digitalizace</a:t>
            </a:r>
            <a:endParaRPr lang="cs-CZ" dirty="0" smtClean="0"/>
          </a:p>
          <a:p>
            <a:r>
              <a:rPr lang="cs-CZ" dirty="0" smtClean="0"/>
              <a:t>HRM – personalistika</a:t>
            </a:r>
          </a:p>
          <a:p>
            <a:r>
              <a:rPr lang="cs-CZ" dirty="0" smtClean="0"/>
              <a:t>SCM – dodavatelsko-odběratelský řetězec</a:t>
            </a:r>
          </a:p>
          <a:p>
            <a:endParaRPr lang="cs-CZ" dirty="0" smtClean="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Modely dodání</a:t>
            </a:r>
            <a:endParaRPr lang="cs-CZ" dirty="0"/>
          </a:p>
        </p:txBody>
      </p:sp>
      <p:sp>
        <p:nvSpPr>
          <p:cNvPr id="3" name="Zástupný symbol pro obsah 2"/>
          <p:cNvSpPr>
            <a:spLocks noGrp="1"/>
          </p:cNvSpPr>
          <p:nvPr>
            <p:ph idx="1"/>
          </p:nvPr>
        </p:nvSpPr>
        <p:spPr/>
        <p:txBody>
          <a:bodyPr/>
          <a:lstStyle/>
          <a:p>
            <a:r>
              <a:rPr lang="cs-CZ" dirty="0" smtClean="0">
                <a:solidFill>
                  <a:srgbClr val="0070C0"/>
                </a:solidFill>
              </a:rPr>
              <a:t>On-premise model </a:t>
            </a:r>
            <a:r>
              <a:rPr lang="cs-CZ" dirty="0" smtClean="0"/>
              <a:t>– na vlastních serverech organizace</a:t>
            </a:r>
          </a:p>
          <a:p>
            <a:r>
              <a:rPr lang="cs-CZ" dirty="0" smtClean="0">
                <a:solidFill>
                  <a:srgbClr val="0070C0"/>
                </a:solidFill>
              </a:rPr>
              <a:t>On-</a:t>
            </a:r>
            <a:r>
              <a:rPr lang="cs-CZ" dirty="0" err="1" smtClean="0">
                <a:solidFill>
                  <a:srgbClr val="0070C0"/>
                </a:solidFill>
              </a:rPr>
              <a:t>demand</a:t>
            </a:r>
            <a:r>
              <a:rPr lang="cs-CZ" dirty="0" smtClean="0">
                <a:solidFill>
                  <a:srgbClr val="0070C0"/>
                </a:solidFill>
              </a:rPr>
              <a:t> model </a:t>
            </a:r>
            <a:r>
              <a:rPr lang="cs-CZ" dirty="0" smtClean="0"/>
              <a:t>(ASP, </a:t>
            </a:r>
            <a:r>
              <a:rPr lang="cs-CZ" dirty="0" err="1" smtClean="0"/>
              <a:t>SaaS</a:t>
            </a:r>
            <a:r>
              <a:rPr lang="cs-CZ" dirty="0" smtClean="0"/>
              <a:t>, </a:t>
            </a:r>
            <a:r>
              <a:rPr lang="cs-CZ" dirty="0" err="1" smtClean="0"/>
              <a:t>cloud</a:t>
            </a:r>
            <a:r>
              <a:rPr lang="cs-CZ" dirty="0" smtClean="0"/>
              <a:t>)</a:t>
            </a:r>
          </a:p>
          <a:p>
            <a:r>
              <a:rPr lang="cs-CZ" dirty="0" smtClean="0">
                <a:solidFill>
                  <a:srgbClr val="0070C0"/>
                </a:solidFill>
              </a:rPr>
              <a:t>On-</a:t>
            </a:r>
            <a:r>
              <a:rPr lang="cs-CZ" dirty="0" err="1" smtClean="0">
                <a:solidFill>
                  <a:srgbClr val="0070C0"/>
                </a:solidFill>
              </a:rPr>
              <a:t>appliance</a:t>
            </a:r>
            <a:r>
              <a:rPr lang="cs-CZ" dirty="0" smtClean="0"/>
              <a:t> – </a:t>
            </a:r>
            <a:r>
              <a:rPr lang="cs-CZ" dirty="0" err="1" smtClean="0"/>
              <a:t>SaaS</a:t>
            </a:r>
            <a:r>
              <a:rPr lang="cs-CZ" dirty="0" smtClean="0"/>
              <a:t>, zákazník využívá jen některé moduly a platí jen za to, co využívá</a:t>
            </a:r>
          </a:p>
          <a:p>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Významní výrobci ERP</a:t>
            </a:r>
            <a:endParaRPr lang="cs-CZ" dirty="0"/>
          </a:p>
        </p:txBody>
      </p:sp>
      <p:sp>
        <p:nvSpPr>
          <p:cNvPr id="3" name="Zástupný symbol pro obsah 2"/>
          <p:cNvSpPr>
            <a:spLocks noGrp="1"/>
          </p:cNvSpPr>
          <p:nvPr>
            <p:ph idx="1"/>
          </p:nvPr>
        </p:nvSpPr>
        <p:spPr/>
        <p:txBody>
          <a:bodyPr/>
          <a:lstStyle/>
          <a:p>
            <a:endParaRPr lang="cs-CZ" dirty="0"/>
          </a:p>
        </p:txBody>
      </p:sp>
      <p:pic>
        <p:nvPicPr>
          <p:cNvPr id="6146" name="Picture 2"/>
          <p:cNvPicPr>
            <a:picLocks noChangeAspect="1" noChangeArrowheads="1"/>
          </p:cNvPicPr>
          <p:nvPr/>
        </p:nvPicPr>
        <p:blipFill>
          <a:blip r:embed="rId2" cstate="print"/>
          <a:srcRect/>
          <a:stretch>
            <a:fillRect/>
          </a:stretch>
        </p:blipFill>
        <p:spPr bwMode="auto">
          <a:xfrm>
            <a:off x="456124" y="2420888"/>
            <a:ext cx="8351641"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Trh s ERP 2005 (</a:t>
            </a:r>
            <a:r>
              <a:rPr lang="cs-CZ" dirty="0" err="1" smtClean="0"/>
              <a:t>Gartner</a:t>
            </a:r>
            <a:r>
              <a:rPr lang="cs-CZ" dirty="0" smtClean="0"/>
              <a:t>)</a:t>
            </a:r>
            <a:endParaRPr lang="cs-CZ" dirty="0"/>
          </a:p>
        </p:txBody>
      </p:sp>
      <p:sp>
        <p:nvSpPr>
          <p:cNvPr id="3" name="Zástupný symbol pro obsah 2"/>
          <p:cNvSpPr>
            <a:spLocks noGrp="1"/>
          </p:cNvSpPr>
          <p:nvPr>
            <p:ph idx="1"/>
          </p:nvPr>
        </p:nvSpPr>
        <p:spPr/>
        <p:txBody>
          <a:bodyPr/>
          <a:lstStyle/>
          <a:p>
            <a:pPr>
              <a:buNone/>
            </a:pPr>
            <a:r>
              <a:rPr lang="cs-CZ" sz="2400" dirty="0" smtClean="0"/>
              <a:t>#	</a:t>
            </a:r>
            <a:r>
              <a:rPr lang="cs-CZ" sz="2400" dirty="0" err="1" smtClean="0"/>
              <a:t>Vendor</a:t>
            </a:r>
            <a:r>
              <a:rPr lang="cs-CZ" sz="2400" dirty="0" smtClean="0"/>
              <a:t>  		</a:t>
            </a:r>
            <a:r>
              <a:rPr lang="cs-CZ" sz="2400" dirty="0" err="1" smtClean="0"/>
              <a:t>Revenue</a:t>
            </a:r>
            <a:r>
              <a:rPr lang="cs-CZ" sz="2400" dirty="0" smtClean="0"/>
              <a:t> (</a:t>
            </a:r>
            <a:r>
              <a:rPr lang="cs-CZ" sz="2400" dirty="0" err="1" smtClean="0"/>
              <a:t>million</a:t>
            </a:r>
            <a:r>
              <a:rPr lang="cs-CZ" sz="2400" dirty="0" smtClean="0"/>
              <a:t> $)  	Market  (%)       </a:t>
            </a:r>
          </a:p>
          <a:p>
            <a:pPr>
              <a:buNone/>
            </a:pPr>
            <a:r>
              <a:rPr lang="cs-CZ" sz="2400" dirty="0" smtClean="0"/>
              <a:t>1 	  SAP 			4726 			28.7</a:t>
            </a:r>
          </a:p>
          <a:p>
            <a:pPr marL="457200" indent="-457200">
              <a:buAutoNum type="arabicPlain" startAt="2"/>
            </a:pPr>
            <a:r>
              <a:rPr lang="cs-CZ" sz="2400" dirty="0" err="1" smtClean="0"/>
              <a:t>Oracle</a:t>
            </a:r>
            <a:r>
              <a:rPr lang="cs-CZ" sz="2400" dirty="0" smtClean="0"/>
              <a:t> </a:t>
            </a:r>
            <a:r>
              <a:rPr lang="cs-CZ" sz="2400" dirty="0" err="1" smtClean="0"/>
              <a:t>Applications</a:t>
            </a:r>
            <a:r>
              <a:rPr lang="cs-CZ" sz="2400" dirty="0" smtClean="0"/>
              <a:t> 	1674 			10.2</a:t>
            </a:r>
          </a:p>
          <a:p>
            <a:pPr marL="457200" indent="-457200">
              <a:buAutoNum type="arabicPlain" startAt="2"/>
            </a:pPr>
            <a:r>
              <a:rPr lang="cs-CZ" sz="2400" dirty="0" err="1" smtClean="0"/>
              <a:t>The</a:t>
            </a:r>
            <a:r>
              <a:rPr lang="cs-CZ" sz="2400" dirty="0" smtClean="0"/>
              <a:t> </a:t>
            </a:r>
            <a:r>
              <a:rPr lang="cs-CZ" sz="2400" dirty="0" err="1" smtClean="0"/>
              <a:t>Sage</a:t>
            </a:r>
            <a:r>
              <a:rPr lang="cs-CZ" sz="2400" dirty="0" smtClean="0"/>
              <a:t> </a:t>
            </a:r>
            <a:r>
              <a:rPr lang="cs-CZ" sz="2400" dirty="0" err="1" smtClean="0"/>
              <a:t>Group</a:t>
            </a:r>
            <a:r>
              <a:rPr lang="cs-CZ" sz="2400" dirty="0" smtClean="0"/>
              <a:t> 		1221 			7.4</a:t>
            </a:r>
          </a:p>
          <a:p>
            <a:pPr marL="457200" indent="-457200">
              <a:buAutoNum type="arabicPlain" startAt="2"/>
            </a:pPr>
            <a:r>
              <a:rPr lang="cs-CZ" sz="2400" dirty="0" smtClean="0"/>
              <a:t>Microsoft Dynamics 	  616 			3.7</a:t>
            </a:r>
            <a:endParaRPr lang="cs-CZ"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Nejvýznamnější ERP systémy</a:t>
            </a:r>
            <a:endParaRPr lang="cs-CZ" dirty="0"/>
          </a:p>
        </p:txBody>
      </p:sp>
      <p:sp>
        <p:nvSpPr>
          <p:cNvPr id="3" name="Zástupný symbol pro obsah 2"/>
          <p:cNvSpPr>
            <a:spLocks noGrp="1"/>
          </p:cNvSpPr>
          <p:nvPr>
            <p:ph idx="1"/>
          </p:nvPr>
        </p:nvSpPr>
        <p:spPr/>
        <p:txBody>
          <a:bodyPr/>
          <a:lstStyle/>
          <a:p>
            <a:pPr>
              <a:buNone/>
            </a:pPr>
            <a:r>
              <a:rPr lang="cs-CZ" dirty="0" smtClean="0"/>
              <a:t>	</a:t>
            </a:r>
            <a:r>
              <a:rPr lang="cs-CZ" sz="2800" dirty="0" smtClean="0"/>
              <a:t>PRONTO-</a:t>
            </a:r>
            <a:r>
              <a:rPr lang="cs-CZ" sz="2800" dirty="0" err="1" smtClean="0"/>
              <a:t>Xi</a:t>
            </a:r>
            <a:r>
              <a:rPr lang="cs-CZ" sz="2800" dirty="0" smtClean="0"/>
              <a:t>, </a:t>
            </a:r>
            <a:r>
              <a:rPr lang="cs-CZ" sz="2800" dirty="0" err="1" smtClean="0"/>
              <a:t>Infor</a:t>
            </a:r>
            <a:r>
              <a:rPr lang="cs-CZ" sz="2800" dirty="0" smtClean="0"/>
              <a:t> ERP </a:t>
            </a:r>
            <a:r>
              <a:rPr lang="cs-CZ" sz="2800" dirty="0" err="1" smtClean="0"/>
              <a:t>Visual</a:t>
            </a:r>
            <a:r>
              <a:rPr lang="cs-CZ" sz="2800" dirty="0" smtClean="0"/>
              <a:t>, </a:t>
            </a:r>
            <a:r>
              <a:rPr lang="cs-CZ" sz="2800" dirty="0" err="1" smtClean="0"/>
              <a:t>Global</a:t>
            </a:r>
            <a:r>
              <a:rPr lang="cs-CZ" sz="2800" dirty="0" smtClean="0"/>
              <a:t> </a:t>
            </a:r>
            <a:r>
              <a:rPr lang="cs-CZ" sz="2800" dirty="0" err="1" smtClean="0"/>
              <a:t>Shop</a:t>
            </a:r>
            <a:r>
              <a:rPr lang="cs-CZ" sz="2800" dirty="0" smtClean="0"/>
              <a:t> </a:t>
            </a:r>
            <a:r>
              <a:rPr lang="cs-CZ" sz="2800" dirty="0" err="1" smtClean="0"/>
              <a:t>Solutions</a:t>
            </a:r>
            <a:r>
              <a:rPr lang="cs-CZ" sz="2800" dirty="0" smtClean="0"/>
              <a:t>, </a:t>
            </a:r>
            <a:r>
              <a:rPr lang="cs-CZ" sz="2800" dirty="0" err="1" smtClean="0"/>
              <a:t>FactoryMaster</a:t>
            </a:r>
            <a:r>
              <a:rPr lang="cs-CZ" sz="2800" dirty="0" smtClean="0"/>
              <a:t>, </a:t>
            </a:r>
            <a:r>
              <a:rPr lang="cs-CZ" sz="2800" dirty="0" err="1" smtClean="0"/>
              <a:t>Consona</a:t>
            </a:r>
            <a:r>
              <a:rPr lang="cs-CZ" sz="2800" dirty="0" smtClean="0"/>
              <a:t> Made2Manage, Orion by 3i </a:t>
            </a:r>
            <a:r>
              <a:rPr lang="cs-CZ" sz="2800" dirty="0" err="1" smtClean="0"/>
              <a:t>Infotech</a:t>
            </a:r>
            <a:r>
              <a:rPr lang="cs-CZ" sz="2800" dirty="0" smtClean="0"/>
              <a:t>, </a:t>
            </a:r>
            <a:r>
              <a:rPr lang="cs-CZ" sz="2800" dirty="0" err="1" smtClean="0"/>
              <a:t>Epicor</a:t>
            </a:r>
            <a:r>
              <a:rPr lang="cs-CZ" sz="2800" dirty="0" smtClean="0"/>
              <a:t> ERP, IFS </a:t>
            </a:r>
            <a:r>
              <a:rPr lang="cs-CZ" sz="2800" dirty="0" err="1" smtClean="0"/>
              <a:t>Applications</a:t>
            </a:r>
            <a:r>
              <a:rPr lang="cs-CZ" sz="2800" dirty="0" smtClean="0"/>
              <a:t>, </a:t>
            </a:r>
            <a:r>
              <a:rPr lang="cs-CZ" sz="2800" dirty="0" err="1" smtClean="0"/>
              <a:t>Lawson</a:t>
            </a:r>
            <a:r>
              <a:rPr lang="cs-CZ" sz="2800" dirty="0" smtClean="0"/>
              <a:t> M3, Microsoft Dynamics AX, JD </a:t>
            </a:r>
            <a:r>
              <a:rPr lang="cs-CZ" sz="2800" dirty="0" err="1" smtClean="0"/>
              <a:t>Edwards</a:t>
            </a:r>
            <a:r>
              <a:rPr lang="cs-CZ" sz="2800" dirty="0" smtClean="0"/>
              <a:t> </a:t>
            </a:r>
            <a:r>
              <a:rPr lang="cs-CZ" sz="2800" dirty="0" err="1" smtClean="0"/>
              <a:t>EnterpriseOne</a:t>
            </a:r>
            <a:r>
              <a:rPr lang="cs-CZ" sz="2800" dirty="0" smtClean="0"/>
              <a:t> by </a:t>
            </a:r>
            <a:r>
              <a:rPr lang="cs-CZ" sz="2800" dirty="0" err="1" smtClean="0"/>
              <a:t>Oracle</a:t>
            </a:r>
            <a:r>
              <a:rPr lang="cs-CZ" sz="2800" dirty="0" smtClean="0"/>
              <a:t>, </a:t>
            </a:r>
            <a:r>
              <a:rPr lang="cs-CZ" sz="2800" dirty="0" err="1" smtClean="0"/>
              <a:t>Jobscope</a:t>
            </a:r>
            <a:r>
              <a:rPr lang="cs-CZ" sz="2800" dirty="0" smtClean="0"/>
              <a:t> </a:t>
            </a:r>
            <a:r>
              <a:rPr lang="cs-CZ" sz="2800" dirty="0" err="1" smtClean="0"/>
              <a:t>Enterprise</a:t>
            </a:r>
            <a:r>
              <a:rPr lang="cs-CZ" sz="2800" dirty="0" smtClean="0"/>
              <a:t> </a:t>
            </a:r>
            <a:r>
              <a:rPr lang="cs-CZ" sz="2800" dirty="0" err="1" smtClean="0"/>
              <a:t>Edition</a:t>
            </a:r>
            <a:r>
              <a:rPr lang="cs-CZ" sz="2800" dirty="0" smtClean="0"/>
              <a:t>, </a:t>
            </a:r>
            <a:r>
              <a:rPr lang="cs-CZ" sz="2800" dirty="0" err="1" smtClean="0"/>
              <a:t>Sage</a:t>
            </a:r>
            <a:r>
              <a:rPr lang="cs-CZ" sz="2800" dirty="0" smtClean="0"/>
              <a:t> ERP X3, TGI </a:t>
            </a:r>
            <a:r>
              <a:rPr lang="cs-CZ" sz="2800" dirty="0" err="1" smtClean="0"/>
              <a:t>Enterprise</a:t>
            </a:r>
            <a:r>
              <a:rPr lang="cs-CZ" sz="2800" dirty="0" smtClean="0"/>
              <a:t> 21, </a:t>
            </a:r>
            <a:r>
              <a:rPr lang="cs-CZ" sz="2800" dirty="0" err="1" smtClean="0"/>
              <a:t>Jeeves</a:t>
            </a:r>
            <a:r>
              <a:rPr lang="cs-CZ" sz="2800" dirty="0" smtClean="0"/>
              <a:t> </a:t>
            </a:r>
            <a:r>
              <a:rPr lang="cs-CZ" sz="2800" dirty="0" err="1" smtClean="0"/>
              <a:t>Universal</a:t>
            </a:r>
            <a:r>
              <a:rPr lang="cs-CZ" sz="2800" dirty="0" smtClean="0"/>
              <a:t>, </a:t>
            </a:r>
            <a:r>
              <a:rPr lang="cs-CZ" sz="2800" dirty="0" err="1" smtClean="0"/>
              <a:t>and</a:t>
            </a:r>
            <a:r>
              <a:rPr lang="cs-CZ" sz="2800" dirty="0" smtClean="0"/>
              <a:t> SAP Business </a:t>
            </a:r>
            <a:r>
              <a:rPr lang="cs-CZ" sz="2800" dirty="0" err="1" smtClean="0"/>
              <a:t>ByDesign</a:t>
            </a:r>
            <a:endParaRPr lang="cs-CZ"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ERP – open source x komerční</a:t>
            </a:r>
          </a:p>
        </p:txBody>
      </p:sp>
      <p:sp>
        <p:nvSpPr>
          <p:cNvPr id="8195" name="Zástupný symbol pro obsah 2"/>
          <p:cNvSpPr>
            <a:spLocks noGrp="1"/>
          </p:cNvSpPr>
          <p:nvPr>
            <p:ph idx="1"/>
          </p:nvPr>
        </p:nvSpPr>
        <p:spPr/>
        <p:txBody>
          <a:bodyPr/>
          <a:lstStyle/>
          <a:p>
            <a:pPr>
              <a:buFontTx/>
              <a:buNone/>
            </a:pPr>
            <a:r>
              <a:rPr lang="cs-CZ" b="1" dirty="0" smtClean="0"/>
              <a:t>Open </a:t>
            </a:r>
            <a:r>
              <a:rPr lang="cs-CZ" b="1" dirty="0" err="1" smtClean="0"/>
              <a:t>source</a:t>
            </a:r>
            <a:r>
              <a:rPr lang="cs-CZ" b="1" dirty="0" smtClean="0"/>
              <a:t> </a:t>
            </a:r>
            <a:r>
              <a:rPr lang="cs-CZ" dirty="0" smtClean="0"/>
              <a:t>(např. </a:t>
            </a:r>
            <a:r>
              <a:rPr lang="cs-CZ" dirty="0" err="1" smtClean="0"/>
              <a:t>Compiere</a:t>
            </a:r>
            <a:r>
              <a:rPr lang="cs-CZ" dirty="0" smtClean="0"/>
              <a:t>)</a:t>
            </a:r>
          </a:p>
          <a:p>
            <a:pPr>
              <a:buFontTx/>
              <a:buChar char="-"/>
            </a:pPr>
            <a:r>
              <a:rPr lang="cs-CZ" dirty="0" smtClean="0"/>
              <a:t>Volná dispozice zdrojovým kódem</a:t>
            </a:r>
          </a:p>
          <a:p>
            <a:pPr>
              <a:buFontTx/>
              <a:buChar char="-"/>
            </a:pPr>
            <a:r>
              <a:rPr lang="cs-CZ" dirty="0" smtClean="0"/>
              <a:t>Možnost změnit užití SW dle budoucích potřeb</a:t>
            </a:r>
          </a:p>
          <a:p>
            <a:pPr>
              <a:buFontTx/>
              <a:buChar char="-"/>
            </a:pPr>
            <a:endParaRPr lang="cs-CZ" dirty="0" smtClean="0"/>
          </a:p>
          <a:p>
            <a:pPr>
              <a:buFontTx/>
              <a:buNone/>
            </a:pPr>
            <a:endParaRPr lang="cs-CZ"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ERP open source</a:t>
            </a:r>
          </a:p>
        </p:txBody>
      </p:sp>
      <p:sp>
        <p:nvSpPr>
          <p:cNvPr id="9219" name="Zástupný symbol pro obsah 2"/>
          <p:cNvSpPr>
            <a:spLocks noGrp="1"/>
          </p:cNvSpPr>
          <p:nvPr>
            <p:ph idx="1"/>
          </p:nvPr>
        </p:nvSpPr>
        <p:spPr/>
        <p:txBody>
          <a:bodyPr/>
          <a:lstStyle/>
          <a:p>
            <a:pPr>
              <a:buFontTx/>
              <a:buNone/>
            </a:pPr>
            <a:r>
              <a:rPr lang="cs-CZ" b="1" dirty="0" smtClean="0"/>
              <a:t>Nevýhody</a:t>
            </a:r>
            <a:r>
              <a:rPr lang="cs-CZ" dirty="0" smtClean="0"/>
              <a:t> open </a:t>
            </a:r>
            <a:r>
              <a:rPr lang="cs-CZ" dirty="0" err="1" smtClean="0"/>
              <a:t>source</a:t>
            </a:r>
            <a:r>
              <a:rPr lang="cs-CZ" dirty="0" smtClean="0"/>
              <a:t> řešení:</a:t>
            </a:r>
          </a:p>
          <a:p>
            <a:pPr>
              <a:buFontTx/>
              <a:buChar char="-"/>
            </a:pPr>
            <a:r>
              <a:rPr lang="cs-CZ" dirty="0" smtClean="0"/>
              <a:t>Nestálost v čase</a:t>
            </a:r>
          </a:p>
          <a:p>
            <a:pPr>
              <a:buFontTx/>
              <a:buChar char="-"/>
            </a:pPr>
            <a:r>
              <a:rPr lang="cs-CZ" dirty="0" smtClean="0"/>
              <a:t>Nejasná koncepce vývoje</a:t>
            </a:r>
          </a:p>
          <a:p>
            <a:pPr>
              <a:buFontTx/>
              <a:buChar char="-"/>
            </a:pPr>
            <a:r>
              <a:rPr lang="cs-CZ" dirty="0" smtClean="0"/>
              <a:t>Může být nedotaženost projektu</a:t>
            </a:r>
          </a:p>
          <a:p>
            <a:pPr>
              <a:buFontTx/>
              <a:buChar char="-"/>
            </a:pPr>
            <a:endParaRPr lang="cs-CZ" dirty="0" smtClean="0"/>
          </a:p>
          <a:p>
            <a:pPr>
              <a:buFontTx/>
              <a:buNone/>
            </a:pPr>
            <a:r>
              <a:rPr lang="cs-CZ" u="sng" dirty="0" smtClean="0"/>
              <a:t>Komerční řešení jsou více zaměřeny na implementační fázi.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Trh s ERP</a:t>
            </a:r>
          </a:p>
        </p:txBody>
      </p:sp>
      <p:sp>
        <p:nvSpPr>
          <p:cNvPr id="10243" name="Zástupný symbol pro obsah 2"/>
          <p:cNvSpPr>
            <a:spLocks noGrp="1"/>
          </p:cNvSpPr>
          <p:nvPr>
            <p:ph idx="1"/>
          </p:nvPr>
        </p:nvSpPr>
        <p:spPr/>
        <p:txBody>
          <a:bodyPr/>
          <a:lstStyle/>
          <a:p>
            <a:r>
              <a:rPr lang="cs-CZ" dirty="0" err="1" smtClean="0">
                <a:solidFill>
                  <a:srgbClr val="C00000"/>
                </a:solidFill>
              </a:rPr>
              <a:t>Large</a:t>
            </a:r>
            <a:r>
              <a:rPr lang="cs-CZ" dirty="0" smtClean="0">
                <a:solidFill>
                  <a:srgbClr val="C00000"/>
                </a:solidFill>
              </a:rPr>
              <a:t> </a:t>
            </a:r>
            <a:r>
              <a:rPr lang="cs-CZ" dirty="0" err="1" smtClean="0">
                <a:solidFill>
                  <a:srgbClr val="C00000"/>
                </a:solidFill>
              </a:rPr>
              <a:t>enterprises</a:t>
            </a:r>
            <a:r>
              <a:rPr lang="cs-CZ" dirty="0" smtClean="0">
                <a:solidFill>
                  <a:srgbClr val="C00000"/>
                </a:solidFill>
              </a:rPr>
              <a:t> </a:t>
            </a:r>
            <a:r>
              <a:rPr lang="cs-CZ" dirty="0" smtClean="0"/>
              <a:t>– nadnárodní společnosti – segment již obsazen</a:t>
            </a:r>
          </a:p>
          <a:p>
            <a:r>
              <a:rPr lang="cs-CZ" dirty="0" smtClean="0">
                <a:solidFill>
                  <a:srgbClr val="C00000"/>
                </a:solidFill>
              </a:rPr>
              <a:t>Medium </a:t>
            </a:r>
            <a:r>
              <a:rPr lang="cs-CZ" dirty="0" err="1" smtClean="0">
                <a:solidFill>
                  <a:srgbClr val="C00000"/>
                </a:solidFill>
              </a:rPr>
              <a:t>enterprises</a:t>
            </a:r>
            <a:r>
              <a:rPr lang="cs-CZ" dirty="0" smtClean="0">
                <a:solidFill>
                  <a:srgbClr val="C00000"/>
                </a:solidFill>
              </a:rPr>
              <a:t> </a:t>
            </a:r>
            <a:r>
              <a:rPr lang="cs-CZ" dirty="0" smtClean="0"/>
              <a:t>– pro dodavatele nejzajímavější segment</a:t>
            </a:r>
          </a:p>
          <a:p>
            <a:r>
              <a:rPr lang="cs-CZ" dirty="0" err="1" smtClean="0">
                <a:solidFill>
                  <a:srgbClr val="C00000"/>
                </a:solidFill>
              </a:rPr>
              <a:t>Small</a:t>
            </a:r>
            <a:r>
              <a:rPr lang="cs-CZ" dirty="0" smtClean="0">
                <a:solidFill>
                  <a:srgbClr val="C00000"/>
                </a:solidFill>
              </a:rPr>
              <a:t> </a:t>
            </a:r>
            <a:r>
              <a:rPr lang="cs-CZ" dirty="0" err="1" smtClean="0">
                <a:solidFill>
                  <a:srgbClr val="C00000"/>
                </a:solidFill>
              </a:rPr>
              <a:t>enterprises</a:t>
            </a:r>
            <a:r>
              <a:rPr lang="cs-CZ" dirty="0" smtClean="0">
                <a:solidFill>
                  <a:srgbClr val="C00000"/>
                </a:solidFill>
              </a:rPr>
              <a:t> </a:t>
            </a:r>
            <a:r>
              <a:rPr lang="cs-CZ" dirty="0" smtClean="0"/>
              <a:t>(do 50 zaměstnanců a 100 mil. Kč) – krabicové produkty tuzemských výrobců</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ERP</a:t>
            </a:r>
          </a:p>
        </p:txBody>
      </p:sp>
      <p:sp>
        <p:nvSpPr>
          <p:cNvPr id="11267" name="Zástupný symbol pro obsah 2"/>
          <p:cNvSpPr>
            <a:spLocks noGrp="1"/>
          </p:cNvSpPr>
          <p:nvPr>
            <p:ph idx="1"/>
          </p:nvPr>
        </p:nvSpPr>
        <p:spPr/>
        <p:txBody>
          <a:bodyPr/>
          <a:lstStyle/>
          <a:p>
            <a:pPr>
              <a:buFontTx/>
              <a:buNone/>
            </a:pPr>
            <a:r>
              <a:rPr lang="cs-CZ" smtClean="0"/>
              <a:t>Menší firmy – důraz na rychlost a snadnost pořizování dat na úkor šíře, komplexnosti a kvality.</a:t>
            </a:r>
          </a:p>
          <a:p>
            <a:pPr>
              <a:buFontTx/>
              <a:buNone/>
            </a:pPr>
            <a:r>
              <a:rPr lang="cs-CZ" smtClean="0"/>
              <a:t>Proto nedávají přednost komplexním velkým balíkům, kde je důraz na komplexnost, kvalitu a špičkové analytické informace. Pro malou firmu se implementace takového balíku může stát komplikací.</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možný vývoj ERP</a:t>
            </a:r>
            <a:endParaRPr lang="cs-CZ" dirty="0"/>
          </a:p>
        </p:txBody>
      </p:sp>
      <p:sp>
        <p:nvSpPr>
          <p:cNvPr id="3" name="Zástupný symbol pro obsah 2"/>
          <p:cNvSpPr>
            <a:spLocks noGrp="1"/>
          </p:cNvSpPr>
          <p:nvPr>
            <p:ph idx="1"/>
          </p:nvPr>
        </p:nvSpPr>
        <p:spPr/>
        <p:txBody>
          <a:bodyPr/>
          <a:lstStyle/>
          <a:p>
            <a:r>
              <a:rPr lang="cs-CZ" dirty="0" smtClean="0"/>
              <a:t>Integrace MES systémů</a:t>
            </a:r>
          </a:p>
          <a:p>
            <a:r>
              <a:rPr lang="cs-CZ" dirty="0" smtClean="0"/>
              <a:t>Integrace PDM (</a:t>
            </a:r>
            <a:r>
              <a:rPr lang="cs-CZ" dirty="0" err="1" smtClean="0"/>
              <a:t>Product</a:t>
            </a:r>
            <a:r>
              <a:rPr lang="cs-CZ" dirty="0" smtClean="0"/>
              <a:t> Data Management)</a:t>
            </a:r>
          </a:p>
          <a:p>
            <a:r>
              <a:rPr lang="cs-CZ" dirty="0" smtClean="0"/>
              <a:t>Technologicky – SOA, web 2.0, …</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ERP - shrnutí</a:t>
            </a:r>
            <a:endParaRPr lang="cs-CZ" dirty="0"/>
          </a:p>
        </p:txBody>
      </p:sp>
      <p:sp>
        <p:nvSpPr>
          <p:cNvPr id="3" name="Zástupný symbol pro obsah 2"/>
          <p:cNvSpPr>
            <a:spLocks noGrp="1"/>
          </p:cNvSpPr>
          <p:nvPr>
            <p:ph idx="1"/>
          </p:nvPr>
        </p:nvSpPr>
        <p:spPr/>
        <p:txBody>
          <a:bodyPr/>
          <a:lstStyle/>
          <a:p>
            <a:r>
              <a:rPr lang="cs-CZ" dirty="0" smtClean="0"/>
              <a:t>ERP je typ podnikového informačního systému slouží k zajištění lepšího fungování firmy</a:t>
            </a:r>
          </a:p>
          <a:p>
            <a:r>
              <a:rPr lang="cs-CZ" dirty="0" smtClean="0"/>
              <a:t>Zahrnuje oblast plánování, ekonomiky a řízení firmy, často spojen s prostředky BI pro podporu rozhodování</a:t>
            </a:r>
          </a:p>
          <a:p>
            <a:r>
              <a:rPr lang="cs-CZ" dirty="0" smtClean="0"/>
              <a:t>Proces nasazení IS se nazývá implementace</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571500" y="785813"/>
            <a:ext cx="8072438" cy="1470025"/>
          </a:xfrm>
        </p:spPr>
        <p:txBody>
          <a:bodyPr/>
          <a:lstStyle/>
          <a:p>
            <a:r>
              <a:rPr lang="cs-CZ" dirty="0" smtClean="0">
                <a:solidFill>
                  <a:srgbClr val="006B5A"/>
                </a:solidFill>
              </a:rPr>
              <a:t>Informační systémy</a:t>
            </a:r>
            <a:br>
              <a:rPr lang="cs-CZ" dirty="0" smtClean="0">
                <a:solidFill>
                  <a:srgbClr val="006B5A"/>
                </a:solidFill>
              </a:rPr>
            </a:br>
            <a:r>
              <a:rPr lang="cs-CZ" dirty="0" smtClean="0">
                <a:solidFill>
                  <a:srgbClr val="006B5A"/>
                </a:solidFill>
              </a:rPr>
              <a:t>Podnikové IS - ERP</a:t>
            </a:r>
          </a:p>
        </p:txBody>
      </p:sp>
      <p:sp>
        <p:nvSpPr>
          <p:cNvPr id="5" name="Podnadpis 2"/>
          <p:cNvSpPr>
            <a:spLocks noGrp="1"/>
          </p:cNvSpPr>
          <p:nvPr>
            <p:ph type="subTitle" idx="1"/>
          </p:nvPr>
        </p:nvSpPr>
        <p:spPr/>
        <p:txBody>
          <a:bodyPr/>
          <a:lstStyle/>
          <a:p>
            <a:r>
              <a:rPr lang="cs-CZ" dirty="0" smtClean="0"/>
              <a:t>Ing. Roman </a:t>
            </a:r>
            <a:r>
              <a:rPr lang="cs-CZ" dirty="0" err="1" smtClean="0"/>
              <a:t>Danel</a:t>
            </a:r>
            <a:r>
              <a:rPr lang="cs-CZ" dirty="0" smtClean="0"/>
              <a:t>, </a:t>
            </a:r>
            <a:r>
              <a:rPr lang="cs-CZ" dirty="0" err="1" smtClean="0"/>
              <a:t>Ph.D</a:t>
            </a:r>
            <a:r>
              <a:rPr lang="cs-CZ" dirty="0" smtClean="0"/>
              <a:t>.</a:t>
            </a:r>
          </a:p>
          <a:p>
            <a:r>
              <a:rPr lang="cs-CZ" sz="1900" dirty="0" err="1" smtClean="0">
                <a:hlinkClick r:id="rId2"/>
              </a:rPr>
              <a:t>roman.danel</a:t>
            </a:r>
            <a:r>
              <a:rPr lang="cs-CZ" sz="1900" dirty="0" smtClean="0">
                <a:hlinkClick r:id="rId2"/>
              </a:rPr>
              <a:t>@</a:t>
            </a:r>
            <a:r>
              <a:rPr lang="cs-CZ" sz="1900" dirty="0" err="1" smtClean="0">
                <a:hlinkClick r:id="rId2"/>
              </a:rPr>
              <a:t>vsb.cz</a:t>
            </a:r>
            <a:endParaRPr lang="cs-CZ" sz="1900" dirty="0" smtClean="0"/>
          </a:p>
          <a:p>
            <a:r>
              <a:rPr lang="cs-CZ" sz="1800" dirty="0" smtClean="0">
                <a:solidFill>
                  <a:srgbClr val="006B5A"/>
                </a:solidFill>
              </a:rPr>
              <a:t>Institut ekonomiky a systémů řízení</a:t>
            </a:r>
          </a:p>
          <a:p>
            <a:r>
              <a:rPr lang="cs-CZ" sz="1800" dirty="0" err="1" smtClean="0">
                <a:solidFill>
                  <a:srgbClr val="006B5A"/>
                </a:solidFill>
              </a:rPr>
              <a:t>Hornicko</a:t>
            </a:r>
            <a:r>
              <a:rPr lang="cs-CZ" sz="1800" dirty="0" smtClean="0">
                <a:solidFill>
                  <a:srgbClr val="006B5A"/>
                </a:solidFill>
              </a:rPr>
              <a:t> – geologická fakulta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571500" y="785813"/>
            <a:ext cx="8072438" cy="2715195"/>
          </a:xfrm>
        </p:spPr>
        <p:txBody>
          <a:bodyPr>
            <a:normAutofit/>
          </a:bodyPr>
          <a:lstStyle/>
          <a:p>
            <a:r>
              <a:rPr lang="cs-CZ" dirty="0" smtClean="0">
                <a:solidFill>
                  <a:srgbClr val="006B5A"/>
                </a:solidFill>
              </a:rPr>
              <a:t>Informační systémy</a:t>
            </a:r>
            <a:br>
              <a:rPr lang="cs-CZ" dirty="0" smtClean="0">
                <a:solidFill>
                  <a:srgbClr val="006B5A"/>
                </a:solidFill>
              </a:rPr>
            </a:br>
            <a:r>
              <a:rPr lang="cs-CZ" dirty="0" smtClean="0">
                <a:solidFill>
                  <a:srgbClr val="006B5A"/>
                </a:solidFill>
              </a:rPr>
              <a:t>MES</a:t>
            </a:r>
            <a:br>
              <a:rPr lang="cs-CZ" dirty="0" smtClean="0">
                <a:solidFill>
                  <a:srgbClr val="006B5A"/>
                </a:solidFill>
              </a:rPr>
            </a:br>
            <a:r>
              <a:rPr lang="cs-CZ" i="1" dirty="0" smtClean="0">
                <a:solidFill>
                  <a:srgbClr val="006B5A"/>
                </a:solidFill>
              </a:rPr>
              <a:t>systémy řízení výroby</a:t>
            </a:r>
          </a:p>
        </p:txBody>
      </p:sp>
      <p:sp>
        <p:nvSpPr>
          <p:cNvPr id="2051" name="Podnadpis 2"/>
          <p:cNvSpPr>
            <a:spLocks noGrp="1"/>
          </p:cNvSpPr>
          <p:nvPr>
            <p:ph type="subTitle" idx="1"/>
          </p:nvPr>
        </p:nvSpPr>
        <p:spPr/>
        <p:txBody>
          <a:bodyPr/>
          <a:lstStyle/>
          <a:p>
            <a:r>
              <a:rPr lang="cs-CZ" dirty="0" smtClean="0"/>
              <a:t>Ing. Roman </a:t>
            </a:r>
            <a:r>
              <a:rPr lang="cs-CZ" dirty="0" err="1" smtClean="0"/>
              <a:t>Danel</a:t>
            </a:r>
            <a:r>
              <a:rPr lang="cs-CZ" dirty="0" smtClean="0"/>
              <a:t>, </a:t>
            </a:r>
            <a:r>
              <a:rPr lang="cs-CZ" dirty="0" err="1" smtClean="0"/>
              <a:t>Ph.D</a:t>
            </a:r>
            <a:r>
              <a:rPr lang="cs-CZ" dirty="0" smtClean="0"/>
              <a:t>.</a:t>
            </a:r>
          </a:p>
          <a:p>
            <a:r>
              <a:rPr lang="cs-CZ" sz="1900" dirty="0" err="1" smtClean="0">
                <a:hlinkClick r:id="rId2"/>
              </a:rPr>
              <a:t>roman.danel</a:t>
            </a:r>
            <a:r>
              <a:rPr lang="cs-CZ" sz="1900" dirty="0" smtClean="0">
                <a:hlinkClick r:id="rId2"/>
              </a:rPr>
              <a:t>@</a:t>
            </a:r>
            <a:r>
              <a:rPr lang="cs-CZ" sz="1900" dirty="0" err="1" smtClean="0">
                <a:hlinkClick r:id="rId2"/>
              </a:rPr>
              <a:t>vsb.cz</a:t>
            </a:r>
            <a:endParaRPr lang="cs-CZ" sz="1900" dirty="0" smtClean="0"/>
          </a:p>
          <a:p>
            <a:r>
              <a:rPr lang="cs-CZ" sz="1800" dirty="0" smtClean="0">
                <a:solidFill>
                  <a:srgbClr val="006B5A"/>
                </a:solidFill>
              </a:rPr>
              <a:t>Institut ekonomiky a systémů řízení</a:t>
            </a:r>
          </a:p>
          <a:p>
            <a:r>
              <a:rPr lang="cs-CZ" sz="1800" dirty="0" err="1" smtClean="0">
                <a:solidFill>
                  <a:srgbClr val="006B5A"/>
                </a:solidFill>
              </a:rPr>
              <a:t>Hornicko</a:t>
            </a:r>
            <a:r>
              <a:rPr lang="cs-CZ" sz="1800" dirty="0" smtClean="0">
                <a:solidFill>
                  <a:srgbClr val="006B5A"/>
                </a:solidFill>
              </a:rPr>
              <a:t> – geologická fakulta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smtClean="0"/>
              <a:t>MES</a:t>
            </a:r>
          </a:p>
        </p:txBody>
      </p:sp>
      <p:sp>
        <p:nvSpPr>
          <p:cNvPr id="12291" name="Zástupný symbol pro obsah 2"/>
          <p:cNvSpPr>
            <a:spLocks noGrp="1"/>
          </p:cNvSpPr>
          <p:nvPr>
            <p:ph idx="1"/>
          </p:nvPr>
        </p:nvSpPr>
        <p:spPr/>
        <p:txBody>
          <a:bodyPr/>
          <a:lstStyle/>
          <a:p>
            <a:pPr eaLnBrk="1" hangingPunct="1">
              <a:buFontTx/>
              <a:buNone/>
            </a:pPr>
            <a:r>
              <a:rPr lang="cs-CZ" b="1" dirty="0" smtClean="0"/>
              <a:t>MES = </a:t>
            </a:r>
            <a:r>
              <a:rPr lang="cs-CZ" b="1" dirty="0" err="1" smtClean="0"/>
              <a:t>Manufacturing</a:t>
            </a:r>
            <a:r>
              <a:rPr lang="cs-CZ" b="1" dirty="0" smtClean="0"/>
              <a:t> </a:t>
            </a:r>
            <a:r>
              <a:rPr lang="cs-CZ" b="1" dirty="0" err="1" smtClean="0"/>
              <a:t>Execution</a:t>
            </a:r>
            <a:r>
              <a:rPr lang="cs-CZ" b="1" dirty="0" smtClean="0"/>
              <a:t> </a:t>
            </a:r>
            <a:r>
              <a:rPr lang="cs-CZ" b="1" dirty="0" err="1" smtClean="0"/>
              <a:t>Systems</a:t>
            </a:r>
            <a:r>
              <a:rPr lang="cs-CZ" b="1" dirty="0" smtClean="0"/>
              <a:t> </a:t>
            </a:r>
          </a:p>
          <a:p>
            <a:pPr eaLnBrk="1" hangingPunct="1">
              <a:buFontTx/>
              <a:buNone/>
            </a:pPr>
            <a:endParaRPr lang="cs-CZ" dirty="0" smtClean="0">
              <a:solidFill>
                <a:srgbClr val="C00000"/>
              </a:solidFill>
            </a:endParaRPr>
          </a:p>
          <a:p>
            <a:pPr eaLnBrk="1" hangingPunct="1">
              <a:buFontTx/>
              <a:buNone/>
            </a:pPr>
            <a:r>
              <a:rPr lang="cs-CZ" dirty="0" smtClean="0">
                <a:solidFill>
                  <a:srgbClr val="C00000"/>
                </a:solidFill>
              </a:rPr>
              <a:t>MES - systémy řízení výroby</a:t>
            </a:r>
            <a:r>
              <a:rPr lang="cs-CZ" dirty="0" smtClean="0"/>
              <a:t>.</a:t>
            </a:r>
          </a:p>
          <a:p>
            <a:pPr eaLnBrk="1" hangingPunct="1">
              <a:buFontTx/>
              <a:buNone/>
            </a:pPr>
            <a:endParaRPr lang="cs-CZ"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buFontTx/>
              <a:buNone/>
            </a:pPr>
            <a:r>
              <a:rPr lang="cs-CZ" dirty="0" smtClean="0">
                <a:solidFill>
                  <a:srgbClr val="0070C0"/>
                </a:solidFill>
              </a:rPr>
              <a:t>MES poskytují informace umožňující optimalizovat výrobní aktivity počínaje příjmem objednávky a konče finálním produktem.</a:t>
            </a:r>
          </a:p>
          <a:p>
            <a:pPr eaLnBrk="1" hangingPunct="1">
              <a:buFontTx/>
              <a:buNone/>
            </a:pPr>
            <a:r>
              <a:rPr lang="cs-CZ" dirty="0" smtClean="0">
                <a:solidFill>
                  <a:srgbClr val="FF0000"/>
                </a:solidFill>
              </a:rPr>
              <a:t>MES poskytuje operativní informace pro okamžité řízení výrobních procesů.</a:t>
            </a:r>
          </a:p>
          <a:p>
            <a:pPr eaLnBrk="1" hangingPunct="1">
              <a:buFontTx/>
              <a:buNone/>
            </a:pPr>
            <a:r>
              <a:rPr lang="cs-CZ" dirty="0" smtClean="0"/>
              <a:t>MES může být základ pro budování informačního systému podniku.</a:t>
            </a:r>
          </a:p>
          <a:p>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Legislativa a odkazy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hlinkClick r:id="rId2"/>
              </a:rPr>
              <a:t>http://www.</a:t>
            </a:r>
            <a:r>
              <a:rPr lang="cs-CZ" dirty="0" err="1" smtClean="0">
                <a:hlinkClick r:id="rId2"/>
              </a:rPr>
              <a:t>mesa.org</a:t>
            </a:r>
            <a:r>
              <a:rPr lang="cs-CZ" dirty="0" smtClean="0">
                <a:hlinkClick r:id="rId2"/>
              </a:rPr>
              <a:t>/</a:t>
            </a:r>
            <a:r>
              <a:rPr lang="cs-CZ" dirty="0" err="1" smtClean="0">
                <a:hlinkClick r:id="rId2"/>
              </a:rPr>
              <a:t>en</a:t>
            </a:r>
            <a:r>
              <a:rPr lang="cs-CZ" dirty="0" smtClean="0">
                <a:hlinkClick r:id="rId2"/>
              </a:rPr>
              <a:t>/</a:t>
            </a:r>
            <a:r>
              <a:rPr lang="cs-CZ" dirty="0" smtClean="0"/>
              <a:t>  - MESA -</a:t>
            </a:r>
            <a:r>
              <a:rPr lang="cs-CZ" sz="2400" dirty="0" err="1" smtClean="0"/>
              <a:t>Manufacturing</a:t>
            </a:r>
            <a:r>
              <a:rPr lang="cs-CZ" sz="2400" dirty="0" smtClean="0"/>
              <a:t> </a:t>
            </a:r>
            <a:r>
              <a:rPr lang="cs-CZ" sz="2400" dirty="0" err="1" smtClean="0"/>
              <a:t>Enterprise</a:t>
            </a:r>
            <a:r>
              <a:rPr lang="cs-CZ" sz="2400" dirty="0" smtClean="0"/>
              <a:t> </a:t>
            </a:r>
            <a:r>
              <a:rPr lang="cs-CZ" sz="2400" dirty="0" err="1" smtClean="0"/>
              <a:t>Solutions</a:t>
            </a:r>
            <a:r>
              <a:rPr lang="cs-CZ" sz="2400" dirty="0" smtClean="0"/>
              <a:t> </a:t>
            </a:r>
            <a:r>
              <a:rPr lang="cs-CZ" sz="2400" dirty="0" err="1" smtClean="0"/>
              <a:t>Association</a:t>
            </a:r>
            <a:endParaRPr lang="cs-CZ" sz="2400" dirty="0" smtClean="0"/>
          </a:p>
          <a:p>
            <a:r>
              <a:rPr lang="pt-BR" dirty="0" smtClean="0"/>
              <a:t>1. 1. 2005 </a:t>
            </a:r>
            <a:r>
              <a:rPr lang="cs-CZ" dirty="0" smtClean="0"/>
              <a:t> - </a:t>
            </a:r>
            <a:r>
              <a:rPr lang="pt-BR" dirty="0" smtClean="0"/>
              <a:t>směrnic</a:t>
            </a:r>
            <a:r>
              <a:rPr lang="cs-CZ" dirty="0" smtClean="0"/>
              <a:t>e</a:t>
            </a:r>
            <a:r>
              <a:rPr lang="pt-BR" dirty="0" smtClean="0"/>
              <a:t> (EC) No. 178/2002</a:t>
            </a:r>
            <a:r>
              <a:rPr lang="cs-CZ" dirty="0" smtClean="0"/>
              <a:t> – směrnice EU pro potravinářství – povinnost </a:t>
            </a:r>
            <a:r>
              <a:rPr lang="cs-CZ" dirty="0" err="1" smtClean="0"/>
              <a:t>dohledatelnosti</a:t>
            </a:r>
            <a:r>
              <a:rPr lang="cs-CZ" dirty="0" smtClean="0"/>
              <a:t> (</a:t>
            </a:r>
            <a:r>
              <a:rPr lang="cs-CZ" dirty="0" err="1" smtClean="0"/>
              <a:t>tracebility</a:t>
            </a:r>
            <a:r>
              <a:rPr lang="cs-CZ" dirty="0" smtClean="0"/>
              <a:t>)</a:t>
            </a:r>
          </a:p>
          <a:p>
            <a:r>
              <a:rPr lang="cs-CZ" dirty="0" smtClean="0">
                <a:hlinkClick r:id="rId3"/>
              </a:rPr>
              <a:t>http://www.</a:t>
            </a:r>
            <a:r>
              <a:rPr lang="cs-CZ" dirty="0" err="1" smtClean="0">
                <a:hlinkClick r:id="rId3"/>
              </a:rPr>
              <a:t>managingautomation.com</a:t>
            </a:r>
            <a:r>
              <a:rPr lang="cs-CZ" dirty="0" smtClean="0">
                <a:hlinkClick r:id="rId3"/>
              </a:rPr>
              <a:t>/</a:t>
            </a:r>
            <a:r>
              <a:rPr lang="cs-CZ" dirty="0" err="1" smtClean="0">
                <a:hlinkClick r:id="rId3"/>
              </a:rPr>
              <a:t>manufacturing</a:t>
            </a:r>
            <a:r>
              <a:rPr lang="cs-CZ" dirty="0" smtClean="0">
                <a:hlinkClick r:id="rId3"/>
              </a:rPr>
              <a:t>-</a:t>
            </a:r>
            <a:r>
              <a:rPr lang="cs-CZ" dirty="0" err="1" smtClean="0">
                <a:hlinkClick r:id="rId3"/>
              </a:rPr>
              <a:t>execution</a:t>
            </a:r>
            <a:r>
              <a:rPr lang="cs-CZ" dirty="0" smtClean="0">
                <a:hlinkClick r:id="rId3"/>
              </a:rPr>
              <a:t>-</a:t>
            </a:r>
            <a:r>
              <a:rPr lang="cs-CZ" dirty="0" err="1" smtClean="0">
                <a:hlinkClick r:id="rId3"/>
              </a:rPr>
              <a:t>systems</a:t>
            </a:r>
            <a:endParaRPr lang="cs-CZ" dirty="0" smtClean="0"/>
          </a:p>
          <a:p>
            <a:r>
              <a:rPr lang="cs-CZ" dirty="0" smtClean="0">
                <a:hlinkClick r:id="rId4"/>
              </a:rPr>
              <a:t>http://www.</a:t>
            </a:r>
            <a:r>
              <a:rPr lang="cs-CZ" dirty="0" err="1" smtClean="0">
                <a:hlinkClick r:id="rId4"/>
              </a:rPr>
              <a:t>managingautomation.com</a:t>
            </a:r>
            <a:r>
              <a:rPr lang="cs-CZ" dirty="0" smtClean="0">
                <a:hlinkClick r:id="rId4"/>
              </a:rPr>
              <a:t>/</a:t>
            </a:r>
            <a:r>
              <a:rPr lang="cs-CZ" dirty="0" err="1" smtClean="0">
                <a:hlinkClick r:id="rId4"/>
              </a:rPr>
              <a:t>techmatch</a:t>
            </a:r>
            <a:r>
              <a:rPr lang="cs-CZ" dirty="0" smtClean="0">
                <a:hlinkClick r:id="rId4"/>
              </a:rPr>
              <a:t>/</a:t>
            </a:r>
            <a:r>
              <a:rPr lang="cs-CZ" dirty="0" err="1" smtClean="0">
                <a:hlinkClick r:id="rId4"/>
              </a:rPr>
              <a:t>mes</a:t>
            </a:r>
            <a:r>
              <a:rPr lang="cs-CZ" dirty="0" smtClean="0">
                <a:hlinkClick r:id="rId4"/>
              </a:rPr>
              <a:t>-</a:t>
            </a:r>
            <a:r>
              <a:rPr lang="cs-CZ" dirty="0" err="1" smtClean="0">
                <a:hlinkClick r:id="rId4"/>
              </a:rPr>
              <a:t>vendor</a:t>
            </a:r>
            <a:r>
              <a:rPr lang="cs-CZ" dirty="0" smtClean="0">
                <a:hlinkClick r:id="rId4"/>
              </a:rPr>
              <a:t>-</a:t>
            </a:r>
            <a:r>
              <a:rPr lang="cs-CZ" dirty="0" err="1" smtClean="0">
                <a:hlinkClick r:id="rId4"/>
              </a:rPr>
              <a:t>profiles.aspx</a:t>
            </a:r>
            <a:endParaRPr lang="cs-CZ" dirty="0" smtClean="0"/>
          </a:p>
          <a:p>
            <a:endParaRPr lang="cs-CZ" dirty="0" smtClean="0"/>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Mrak 3"/>
          <p:cNvSpPr/>
          <p:nvPr/>
        </p:nvSpPr>
        <p:spPr>
          <a:xfrm>
            <a:off x="1619672" y="4797152"/>
            <a:ext cx="5616624"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solidFill>
              </a:rPr>
              <a:t>PRODUCTION AUTOMATION</a:t>
            </a:r>
            <a:endParaRPr lang="cs-CZ" sz="2400" dirty="0">
              <a:solidFill>
                <a:schemeClr val="tx1"/>
              </a:solidFill>
            </a:endParaRPr>
          </a:p>
        </p:txBody>
      </p:sp>
      <p:sp>
        <p:nvSpPr>
          <p:cNvPr id="5" name="Elipsa 4"/>
          <p:cNvSpPr/>
          <p:nvPr/>
        </p:nvSpPr>
        <p:spPr>
          <a:xfrm>
            <a:off x="2627784" y="1700808"/>
            <a:ext cx="33123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solidFill>
                  <a:schemeClr val="tx1"/>
                </a:solidFill>
              </a:rPr>
              <a:t>ERP </a:t>
            </a:r>
            <a:r>
              <a:rPr lang="cs-CZ" sz="2800" dirty="0" err="1" smtClean="0">
                <a:solidFill>
                  <a:schemeClr val="tx1"/>
                </a:solidFill>
              </a:rPr>
              <a:t>system</a:t>
            </a:r>
            <a:endParaRPr lang="cs-CZ" sz="2800" dirty="0">
              <a:solidFill>
                <a:schemeClr val="tx1"/>
              </a:solidFill>
            </a:endParaRPr>
          </a:p>
        </p:txBody>
      </p:sp>
      <p:sp>
        <p:nvSpPr>
          <p:cNvPr id="6" name="Vývojový diagram: příprava 5"/>
          <p:cNvSpPr/>
          <p:nvPr/>
        </p:nvSpPr>
        <p:spPr>
          <a:xfrm>
            <a:off x="2771800" y="3284984"/>
            <a:ext cx="2880320" cy="129614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rgbClr val="FF0000"/>
                </a:solidFill>
              </a:rPr>
              <a:t>MES</a:t>
            </a:r>
            <a:endParaRPr lang="cs-CZ"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smtClean="0"/>
              <a:t>Srovnání MES a ERP</a:t>
            </a:r>
          </a:p>
        </p:txBody>
      </p:sp>
      <p:sp>
        <p:nvSpPr>
          <p:cNvPr id="14339" name="Zástupný symbol pro obsah 2"/>
          <p:cNvSpPr>
            <a:spLocks noGrp="1"/>
          </p:cNvSpPr>
          <p:nvPr>
            <p:ph idx="1"/>
          </p:nvPr>
        </p:nvSpPr>
        <p:spPr/>
        <p:txBody>
          <a:bodyPr/>
          <a:lstStyle/>
          <a:p>
            <a:r>
              <a:rPr lang="cs-CZ" dirty="0" smtClean="0">
                <a:solidFill>
                  <a:srgbClr val="0070C0"/>
                </a:solidFill>
              </a:rPr>
              <a:t>ERP pracují na úrovni strategického a taktického řízení firmy</a:t>
            </a:r>
            <a:r>
              <a:rPr lang="cs-CZ" dirty="0" smtClean="0"/>
              <a:t> – plánování, obchodní, finanční, ekonomické procesy…administrativní systémy</a:t>
            </a:r>
          </a:p>
          <a:p>
            <a:r>
              <a:rPr lang="cs-CZ" dirty="0" smtClean="0">
                <a:solidFill>
                  <a:srgbClr val="C00000"/>
                </a:solidFill>
              </a:rPr>
              <a:t>MES – na úrovni taktického až operativního řízení – primárně je to systém řízení výroby</a:t>
            </a:r>
          </a:p>
          <a:p>
            <a:pPr>
              <a:buNone/>
            </a:pPr>
            <a:endParaRPr lang="cs-CZ"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a účel systémů MES</a:t>
            </a:r>
            <a:endParaRPr lang="cs-CZ" dirty="0"/>
          </a:p>
        </p:txBody>
      </p:sp>
      <p:sp>
        <p:nvSpPr>
          <p:cNvPr id="3" name="Zástupný symbol pro obsah 2"/>
          <p:cNvSpPr>
            <a:spLocks noGrp="1"/>
          </p:cNvSpPr>
          <p:nvPr>
            <p:ph idx="1"/>
          </p:nvPr>
        </p:nvSpPr>
        <p:spPr/>
        <p:txBody>
          <a:bodyPr/>
          <a:lstStyle/>
          <a:p>
            <a:r>
              <a:rPr lang="cs-CZ" dirty="0" smtClean="0"/>
              <a:t>Dosažení nižších nákladů při výrobě</a:t>
            </a:r>
          </a:p>
          <a:p>
            <a:r>
              <a:rPr lang="cs-CZ" dirty="0" smtClean="0"/>
              <a:t>Zvýšení kvality výroby</a:t>
            </a:r>
          </a:p>
          <a:p>
            <a:r>
              <a:rPr lang="cs-CZ" dirty="0" smtClean="0"/>
              <a:t>Pružnější reagování na požadavky zákazníků</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89959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KVALITA</a:t>
            </a:r>
            <a:endParaRPr lang="cs-CZ" dirty="0">
              <a:solidFill>
                <a:schemeClr val="tx1"/>
              </a:solidFill>
            </a:endParaRPr>
          </a:p>
        </p:txBody>
      </p:sp>
      <p:sp>
        <p:nvSpPr>
          <p:cNvPr id="5" name="Obdélník 4"/>
          <p:cNvSpPr/>
          <p:nvPr/>
        </p:nvSpPr>
        <p:spPr>
          <a:xfrm>
            <a:off x="341987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PRODUKTIVITA</a:t>
            </a:r>
            <a:endParaRPr lang="cs-CZ" dirty="0">
              <a:solidFill>
                <a:schemeClr val="tx1"/>
              </a:solidFill>
            </a:endParaRPr>
          </a:p>
        </p:txBody>
      </p:sp>
      <p:sp>
        <p:nvSpPr>
          <p:cNvPr id="6" name="Obdélník 5"/>
          <p:cNvSpPr/>
          <p:nvPr/>
        </p:nvSpPr>
        <p:spPr>
          <a:xfrm>
            <a:off x="5940152" y="2924944"/>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EFEKTIVITA</a:t>
            </a:r>
            <a:endParaRPr lang="cs-CZ"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r>
              <a:rPr lang="cs-CZ" smtClean="0"/>
              <a:t>Cíle MES systémů</a:t>
            </a:r>
          </a:p>
        </p:txBody>
      </p:sp>
      <p:sp>
        <p:nvSpPr>
          <p:cNvPr id="3" name="Zástupný symbol pro obsah 2"/>
          <p:cNvSpPr>
            <a:spLocks noGrp="1"/>
          </p:cNvSpPr>
          <p:nvPr>
            <p:ph idx="1"/>
          </p:nvPr>
        </p:nvSpPr>
        <p:spPr/>
        <p:txBody>
          <a:bodyPr>
            <a:normAutofit fontScale="85000" lnSpcReduction="10000"/>
          </a:bodyPr>
          <a:lstStyle/>
          <a:p>
            <a:pPr>
              <a:defRPr/>
            </a:pPr>
            <a:r>
              <a:rPr lang="cs-CZ" dirty="0" smtClean="0"/>
              <a:t>Umožnit řiditelnost procesů</a:t>
            </a:r>
          </a:p>
          <a:p>
            <a:pPr>
              <a:defRPr/>
            </a:pPr>
            <a:r>
              <a:rPr lang="cs-CZ" dirty="0" smtClean="0"/>
              <a:t>Garantovat termíny plnění zakázek</a:t>
            </a:r>
          </a:p>
          <a:p>
            <a:pPr>
              <a:defRPr/>
            </a:pPr>
            <a:r>
              <a:rPr lang="cs-CZ" dirty="0" smtClean="0"/>
              <a:t>Optimalizace stavu výroby</a:t>
            </a:r>
          </a:p>
          <a:p>
            <a:pPr>
              <a:defRPr/>
            </a:pPr>
            <a:r>
              <a:rPr lang="cs-CZ" dirty="0" smtClean="0"/>
              <a:t>Optimalizace logistických procesů</a:t>
            </a:r>
          </a:p>
          <a:p>
            <a:pPr>
              <a:defRPr/>
            </a:pPr>
            <a:r>
              <a:rPr lang="cs-CZ" dirty="0" smtClean="0"/>
              <a:t>Zkrácení doby průchodu výrobku výrobou na minimum</a:t>
            </a:r>
          </a:p>
          <a:p>
            <a:pPr>
              <a:defRPr/>
            </a:pPr>
            <a:r>
              <a:rPr lang="cs-CZ" dirty="0" smtClean="0"/>
              <a:t>Prostředky pro rychlou reakci na okamžitou situaci</a:t>
            </a:r>
          </a:p>
          <a:p>
            <a:pPr>
              <a:defRPr/>
            </a:pPr>
            <a:r>
              <a:rPr lang="cs-CZ" dirty="0" smtClean="0"/>
              <a:t>Sledování kvality včetně archivace</a:t>
            </a:r>
          </a:p>
          <a:p>
            <a:pPr>
              <a:defRPr/>
            </a:pPr>
            <a:r>
              <a:rPr lang="cs-CZ" dirty="0" smtClean="0"/>
              <a:t>Snižování nákladů na manipulaci s materiálem ve výrobě</a:t>
            </a:r>
          </a:p>
          <a:p>
            <a:pPr>
              <a:defRPr/>
            </a:pPr>
            <a:r>
              <a:rPr lang="cs-CZ" dirty="0" smtClean="0"/>
              <a:t>Automatizace administrativních činností</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Cenové modely u MES</a:t>
            </a:r>
            <a:endParaRPr lang="cs-CZ" dirty="0"/>
          </a:p>
        </p:txBody>
      </p:sp>
      <p:sp>
        <p:nvSpPr>
          <p:cNvPr id="3" name="Zástupný symbol pro obsah 2"/>
          <p:cNvSpPr>
            <a:spLocks noGrp="1"/>
          </p:cNvSpPr>
          <p:nvPr>
            <p:ph idx="1"/>
          </p:nvPr>
        </p:nvSpPr>
        <p:spPr/>
        <p:txBody>
          <a:bodyPr/>
          <a:lstStyle/>
          <a:p>
            <a:r>
              <a:rPr lang="cs-CZ" dirty="0" smtClean="0"/>
              <a:t>User-</a:t>
            </a:r>
            <a:r>
              <a:rPr lang="cs-CZ" dirty="0" err="1" smtClean="0"/>
              <a:t>based</a:t>
            </a:r>
            <a:r>
              <a:rPr lang="cs-CZ" dirty="0" smtClean="0"/>
              <a:t> – licence dle počtu uživatelů</a:t>
            </a:r>
          </a:p>
          <a:p>
            <a:r>
              <a:rPr lang="cs-CZ" dirty="0" smtClean="0"/>
              <a:t>(</a:t>
            </a:r>
            <a:r>
              <a:rPr lang="cs-CZ" dirty="0" err="1" smtClean="0"/>
              <a:t>Usage</a:t>
            </a:r>
            <a:r>
              <a:rPr lang="cs-CZ" dirty="0" smtClean="0"/>
              <a:t>) Module-</a:t>
            </a:r>
            <a:r>
              <a:rPr lang="cs-CZ" dirty="0" err="1" smtClean="0"/>
              <a:t>based</a:t>
            </a:r>
            <a:endParaRPr lang="cs-CZ" dirty="0" smtClean="0"/>
          </a:p>
          <a:p>
            <a:r>
              <a:rPr lang="cs-CZ" dirty="0" smtClean="0"/>
              <a:t>Outsourcing – </a:t>
            </a:r>
            <a:r>
              <a:rPr lang="cs-CZ" dirty="0" err="1" smtClean="0"/>
              <a:t>SaaS</a:t>
            </a:r>
            <a:endParaRPr lang="cs-CZ" dirty="0" smtClean="0"/>
          </a:p>
          <a:p>
            <a:endParaRPr lang="cs-CZ" dirty="0" smtClean="0"/>
          </a:p>
          <a:p>
            <a:r>
              <a:rPr lang="cs-CZ" dirty="0" smtClean="0"/>
              <a:t>Světová statistika:</a:t>
            </a:r>
          </a:p>
          <a:p>
            <a:pPr lvl="1"/>
            <a:r>
              <a:rPr lang="cs-CZ" dirty="0" smtClean="0"/>
              <a:t>Průměrná cena MES: $150,000 to $300,000</a:t>
            </a:r>
          </a:p>
          <a:p>
            <a:pPr lvl="1"/>
            <a:r>
              <a:rPr lang="cs-CZ" dirty="0" smtClean="0"/>
              <a:t>Návratnost 6 – 24 měsíců</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Doporučená literatura</a:t>
            </a:r>
            <a:endParaRPr lang="cs-CZ" dirty="0"/>
          </a:p>
        </p:txBody>
      </p:sp>
      <p:sp>
        <p:nvSpPr>
          <p:cNvPr id="3" name="Zástupný symbol pro obsah 2"/>
          <p:cNvSpPr>
            <a:spLocks noGrp="1"/>
          </p:cNvSpPr>
          <p:nvPr>
            <p:ph idx="1"/>
          </p:nvPr>
        </p:nvSpPr>
        <p:spPr>
          <a:xfrm>
            <a:off x="457200" y="1268760"/>
            <a:ext cx="8229600" cy="4857403"/>
          </a:xfrm>
        </p:spPr>
        <p:txBody>
          <a:bodyPr/>
          <a:lstStyle/>
          <a:p>
            <a:r>
              <a:rPr lang="cs-CZ" sz="2800" dirty="0" smtClean="0"/>
              <a:t>Tvrdíková, M.: Aplikace moderních informačních technologií v řízení firmy. Česká společnost pro systémovou integraci, 2008</a:t>
            </a:r>
          </a:p>
          <a:p>
            <a:r>
              <a:rPr lang="cs-CZ" sz="2800" dirty="0" smtClean="0">
                <a:hlinkClick r:id="rId2"/>
              </a:rPr>
              <a:t>http://www.</a:t>
            </a:r>
            <a:r>
              <a:rPr lang="cs-CZ" sz="2800" dirty="0" err="1" smtClean="0">
                <a:hlinkClick r:id="rId2"/>
              </a:rPr>
              <a:t>systemonline.cz</a:t>
            </a:r>
            <a:r>
              <a:rPr lang="cs-CZ" sz="2800" dirty="0" smtClean="0">
                <a:hlinkClick r:id="rId2"/>
              </a:rPr>
              <a:t>/</a:t>
            </a:r>
            <a:r>
              <a:rPr lang="cs-CZ" sz="2800" dirty="0" err="1" smtClean="0">
                <a:hlinkClick r:id="rId2"/>
              </a:rPr>
              <a:t>erp</a:t>
            </a:r>
            <a:endParaRPr lang="cs-CZ" sz="2800" dirty="0" smtClean="0"/>
          </a:p>
          <a:p>
            <a:r>
              <a:rPr lang="cs-CZ" sz="2800" dirty="0" smtClean="0"/>
              <a:t>Časopis „IT </a:t>
            </a:r>
            <a:r>
              <a:rPr lang="cs-CZ" sz="2800" dirty="0" err="1" smtClean="0"/>
              <a:t>systems</a:t>
            </a:r>
            <a:r>
              <a:rPr lang="cs-CZ" sz="2800" dirty="0" smtClean="0"/>
              <a:t>“</a:t>
            </a:r>
          </a:p>
          <a:p>
            <a:r>
              <a:rPr lang="cs-CZ" sz="2800" dirty="0" smtClean="0">
                <a:hlinkClick r:id="rId3"/>
              </a:rPr>
              <a:t>http://www.</a:t>
            </a:r>
            <a:r>
              <a:rPr lang="cs-CZ" sz="2800" dirty="0" err="1" smtClean="0">
                <a:hlinkClick r:id="rId3"/>
              </a:rPr>
              <a:t>erpy.cz</a:t>
            </a:r>
            <a:r>
              <a:rPr lang="cs-CZ" sz="2800" dirty="0" smtClean="0">
                <a:hlinkClick r:id="rId3"/>
              </a:rPr>
              <a:t>/</a:t>
            </a:r>
            <a:endParaRPr lang="cs-CZ" sz="2800" dirty="0" smtClean="0"/>
          </a:p>
          <a:p>
            <a:r>
              <a:rPr lang="pl-PL" sz="2800" dirty="0" smtClean="0">
                <a:hlinkClick r:id="rId4"/>
              </a:rPr>
              <a:t>http://hn.ihned.cz/c3-18324610-500000_d-strucna-historie-systemu-erp</a:t>
            </a:r>
            <a:endParaRPr lang="pl-PL" sz="2800" dirty="0" smtClean="0"/>
          </a:p>
          <a:p>
            <a:r>
              <a:rPr lang="pl-PL" sz="2800" dirty="0" smtClean="0">
                <a:hlinkClick r:id="rId5"/>
              </a:rPr>
              <a:t>http://megaventory.com/marketing/Online_ERP_Guide.pdf</a:t>
            </a:r>
            <a:endParaRPr lang="pl-PL" sz="2800" dirty="0" smtClean="0"/>
          </a:p>
          <a:p>
            <a:endParaRPr lang="pl-PL" sz="2800" dirty="0" smtClean="0"/>
          </a:p>
          <a:p>
            <a:endParaRPr lang="cs-CZ" sz="2800"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Perspektiva </a:t>
            </a:r>
            <a:r>
              <a:rPr lang="cs-CZ" dirty="0" err="1" smtClean="0"/>
              <a:t>MESu</a:t>
            </a:r>
            <a:endParaRPr lang="cs-CZ" dirty="0"/>
          </a:p>
        </p:txBody>
      </p:sp>
      <p:sp>
        <p:nvSpPr>
          <p:cNvPr id="3" name="Zástupný symbol pro obsah 2"/>
          <p:cNvSpPr>
            <a:spLocks noGrp="1"/>
          </p:cNvSpPr>
          <p:nvPr>
            <p:ph idx="1"/>
          </p:nvPr>
        </p:nvSpPr>
        <p:spPr/>
        <p:txBody>
          <a:bodyPr/>
          <a:lstStyle/>
          <a:p>
            <a:r>
              <a:rPr lang="cs-CZ" dirty="0" smtClean="0"/>
              <a:t>Vyvíjí se relativně pomalu</a:t>
            </a:r>
          </a:p>
          <a:p>
            <a:r>
              <a:rPr lang="cs-CZ" dirty="0" smtClean="0"/>
              <a:t>Nové SW technologie se zde prosazují později než u jiných systémů</a:t>
            </a:r>
          </a:p>
          <a:p>
            <a:r>
              <a:rPr lang="cs-CZ" dirty="0" smtClean="0"/>
              <a:t>Aktuálně </a:t>
            </a:r>
            <a:r>
              <a:rPr lang="cs-CZ" dirty="0" err="1" smtClean="0"/>
              <a:t>Microsoft.NET</a:t>
            </a:r>
            <a:r>
              <a:rPr lang="cs-CZ" dirty="0" smtClean="0"/>
              <a:t> Web </a:t>
            </a:r>
            <a:r>
              <a:rPr lang="cs-CZ" dirty="0" err="1" smtClean="0"/>
              <a:t>services</a:t>
            </a:r>
            <a:r>
              <a:rPr lang="cs-CZ" dirty="0" smtClean="0"/>
              <a:t>, </a:t>
            </a:r>
            <a:r>
              <a:rPr lang="cs-CZ" dirty="0" err="1" smtClean="0"/>
              <a:t>dashboards</a:t>
            </a:r>
            <a:r>
              <a:rPr lang="cs-CZ" dirty="0" smtClean="0"/>
              <a:t>, OPC, </a:t>
            </a:r>
            <a:r>
              <a:rPr lang="cs-CZ" dirty="0" err="1" smtClean="0"/>
              <a:t>SaaS</a:t>
            </a:r>
            <a:r>
              <a:rPr lang="cs-CZ" dirty="0" smtClean="0"/>
              <a:t>…</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obr3_1"/>
          <p:cNvPicPr>
            <a:picLocks noChangeAspect="1" noChangeArrowheads="1"/>
          </p:cNvPicPr>
          <p:nvPr/>
        </p:nvPicPr>
        <p:blipFill>
          <a:blip r:embed="rId3" cstate="print"/>
          <a:srcRect/>
          <a:stretch>
            <a:fillRect/>
          </a:stretch>
        </p:blipFill>
        <p:spPr bwMode="auto">
          <a:xfrm>
            <a:off x="685800" y="1600200"/>
            <a:ext cx="7775575" cy="5021263"/>
          </a:xfrm>
          <a:prstGeom prst="rect">
            <a:avLst/>
          </a:prstGeom>
          <a:noFill/>
        </p:spPr>
      </p:pic>
      <p:sp>
        <p:nvSpPr>
          <p:cNvPr id="39939" name="Rectangle 3"/>
          <p:cNvSpPr>
            <a:spLocks noGrp="1" noChangeArrowheads="1"/>
          </p:cNvSpPr>
          <p:nvPr>
            <p:ph type="title"/>
          </p:nvPr>
        </p:nvSpPr>
        <p:spPr>
          <a:xfrm>
            <a:off x="762000" y="304800"/>
            <a:ext cx="7772400" cy="1143000"/>
          </a:xfrm>
        </p:spPr>
        <p:txBody>
          <a:bodyPr/>
          <a:lstStyle/>
          <a:p>
            <a:r>
              <a:rPr lang="cs-CZ" sz="2800" b="1"/>
              <a:t>FUNKCIONÁLNÍ HIERARCHIE</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zápatí 2"/>
          <p:cNvSpPr>
            <a:spLocks noGrp="1"/>
          </p:cNvSpPr>
          <p:nvPr>
            <p:ph type="ftr" sz="quarter" idx="10"/>
          </p:nvPr>
        </p:nvSpPr>
        <p:spPr/>
        <p:txBody>
          <a:bodyPr/>
          <a:lstStyle/>
          <a:p>
            <a:r>
              <a:rPr lang="cs-CZ" smtClean="0"/>
              <a:t>www.hgf.vsb.cz</a:t>
            </a:r>
            <a:endParaRPr lang="cs-CZ"/>
          </a:p>
        </p:txBody>
      </p:sp>
      <p:pic>
        <p:nvPicPr>
          <p:cNvPr id="4" name="Obrázek 3" descr="Velin_Dul_Michal_60_leta.full.JPG"/>
          <p:cNvPicPr>
            <a:picLocks noChangeAspect="1"/>
          </p:cNvPicPr>
          <p:nvPr/>
        </p:nvPicPr>
        <p:blipFill>
          <a:blip r:embed="rId2" cstate="print"/>
          <a:stretch>
            <a:fillRect/>
          </a:stretch>
        </p:blipFill>
        <p:spPr>
          <a:xfrm>
            <a:off x="0" y="548680"/>
            <a:ext cx="9144000" cy="6088104"/>
          </a:xfrm>
          <a:prstGeom prst="rect">
            <a:avLst/>
          </a:prstGeom>
        </p:spPr>
      </p:pic>
      <p:sp>
        <p:nvSpPr>
          <p:cNvPr id="5" name="TextovéPole 4"/>
          <p:cNvSpPr txBox="1"/>
          <p:nvPr/>
        </p:nvSpPr>
        <p:spPr>
          <a:xfrm>
            <a:off x="5148064" y="0"/>
            <a:ext cx="3168352" cy="584775"/>
          </a:xfrm>
          <a:prstGeom prst="rect">
            <a:avLst/>
          </a:prstGeom>
          <a:noFill/>
        </p:spPr>
        <p:txBody>
          <a:bodyPr wrap="square" rtlCol="0">
            <a:spAutoFit/>
          </a:bodyPr>
          <a:lstStyle/>
          <a:p>
            <a:r>
              <a:rPr lang="cs-CZ" sz="3200" dirty="0" smtClean="0"/>
              <a:t>Tablo na </a:t>
            </a:r>
            <a:r>
              <a:rPr lang="cs-CZ" sz="3200" dirty="0" err="1" smtClean="0"/>
              <a:t>velíně</a:t>
            </a:r>
            <a:endParaRPr lang="cs-CZ"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dirty="0" smtClean="0"/>
              <a:t>SCADA systémy - vizualizace</a:t>
            </a:r>
          </a:p>
        </p:txBody>
      </p:sp>
      <p:sp>
        <p:nvSpPr>
          <p:cNvPr id="43011" name="Zástupný symbol pro obsah 2"/>
          <p:cNvSpPr>
            <a:spLocks noGrp="1"/>
          </p:cNvSpPr>
          <p:nvPr>
            <p:ph idx="1"/>
          </p:nvPr>
        </p:nvSpPr>
        <p:spPr/>
        <p:txBody>
          <a:bodyPr/>
          <a:lstStyle/>
          <a:p>
            <a:endParaRPr lang="cs-CZ" smtClean="0"/>
          </a:p>
        </p:txBody>
      </p:sp>
      <p:pic>
        <p:nvPicPr>
          <p:cNvPr id="43012" name="Picture 2"/>
          <p:cNvPicPr>
            <a:picLocks noChangeAspect="1" noChangeArrowheads="1"/>
          </p:cNvPicPr>
          <p:nvPr/>
        </p:nvPicPr>
        <p:blipFill>
          <a:blip r:embed="rId3" cstate="print"/>
          <a:srcRect/>
          <a:stretch>
            <a:fillRect/>
          </a:stretch>
        </p:blipFill>
        <p:spPr bwMode="auto">
          <a:xfrm>
            <a:off x="1115616" y="1412776"/>
            <a:ext cx="6696794" cy="5018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SCADA - vizualizace</a:t>
            </a:r>
            <a:endParaRPr lang="cs-CZ" dirty="0"/>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3" cstate="print"/>
          <a:srcRect/>
          <a:stretch>
            <a:fillRect/>
          </a:stretch>
        </p:blipFill>
        <p:spPr bwMode="auto">
          <a:xfrm>
            <a:off x="2627784" y="1196752"/>
            <a:ext cx="4536503" cy="5368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Důlní dispečink</a:t>
            </a:r>
            <a:endParaRPr lang="cs-CZ" dirty="0"/>
          </a:p>
        </p:txBody>
      </p:sp>
      <p:sp>
        <p:nvSpPr>
          <p:cNvPr id="3" name="Zástupný symbol pro zápatí 2"/>
          <p:cNvSpPr>
            <a:spLocks noGrp="1"/>
          </p:cNvSpPr>
          <p:nvPr>
            <p:ph type="ftr" sz="quarter" idx="10"/>
          </p:nvPr>
        </p:nvSpPr>
        <p:spPr/>
        <p:txBody>
          <a:bodyPr/>
          <a:lstStyle/>
          <a:p>
            <a:r>
              <a:rPr lang="cs-CZ" smtClean="0"/>
              <a:t>www.hgf.vsb.cz</a:t>
            </a:r>
            <a:endParaRPr lang="cs-CZ"/>
          </a:p>
        </p:txBody>
      </p:sp>
      <p:pic>
        <p:nvPicPr>
          <p:cNvPr id="4" name="Obrázek 3" descr="Dispecink Dul Darkov.JPG"/>
          <p:cNvPicPr>
            <a:picLocks noChangeAspect="1"/>
          </p:cNvPicPr>
          <p:nvPr/>
        </p:nvPicPr>
        <p:blipFill>
          <a:blip r:embed="rId2" cstate="print"/>
          <a:stretch>
            <a:fillRect/>
          </a:stretch>
        </p:blipFill>
        <p:spPr>
          <a:xfrm>
            <a:off x="1187624" y="1628800"/>
            <a:ext cx="6732240" cy="50491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Dispečink </a:t>
            </a:r>
            <a:r>
              <a:rPr lang="cs-CZ" dirty="0" err="1" smtClean="0"/>
              <a:t>Hyundai</a:t>
            </a:r>
            <a:endParaRPr lang="cs-CZ" dirty="0"/>
          </a:p>
        </p:txBody>
      </p:sp>
      <p:pic>
        <p:nvPicPr>
          <p:cNvPr id="87042" name="Picture 2" descr="Hyundai"/>
          <p:cNvPicPr>
            <a:picLocks noChangeAspect="1" noChangeArrowheads="1"/>
          </p:cNvPicPr>
          <p:nvPr/>
        </p:nvPicPr>
        <p:blipFill>
          <a:blip r:embed="rId2" cstate="print"/>
          <a:srcRect/>
          <a:stretch>
            <a:fillRect/>
          </a:stretch>
        </p:blipFill>
        <p:spPr bwMode="auto">
          <a:xfrm>
            <a:off x="1115616" y="1621466"/>
            <a:ext cx="7200800" cy="478657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Technologie LED</a:t>
            </a:r>
            <a:endParaRPr lang="cs-CZ"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88065" name="Obrázek 1"/>
          <p:cNvPicPr>
            <a:picLocks noChangeAspect="1" noChangeArrowheads="1"/>
          </p:cNvPicPr>
          <p:nvPr/>
        </p:nvPicPr>
        <p:blipFill>
          <a:blip r:embed="rId2" cstate="print"/>
          <a:srcRect/>
          <a:stretch>
            <a:fillRect/>
          </a:stretch>
        </p:blipFill>
        <p:spPr bwMode="auto">
          <a:xfrm>
            <a:off x="1115616" y="1518666"/>
            <a:ext cx="6984776" cy="482835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TextovéPole 2"/>
          <p:cNvSpPr txBox="1"/>
          <p:nvPr/>
        </p:nvSpPr>
        <p:spPr>
          <a:xfrm>
            <a:off x="683568" y="3212976"/>
            <a:ext cx="7848872" cy="830997"/>
          </a:xfrm>
          <a:prstGeom prst="rect">
            <a:avLst/>
          </a:prstGeom>
          <a:noFill/>
        </p:spPr>
        <p:txBody>
          <a:bodyPr wrap="square" rtlCol="0">
            <a:spAutoFit/>
          </a:bodyPr>
          <a:lstStyle/>
          <a:p>
            <a:pPr algn="ctr"/>
            <a:r>
              <a:rPr lang="cs-CZ" sz="4800" dirty="0" smtClean="0"/>
              <a:t>Jaké funkce má MES?</a:t>
            </a:r>
            <a:endParaRPr lang="cs-CZ" sz="4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dirty="0" smtClean="0"/>
              <a:t>Funkční oblasti MES dle MESA</a:t>
            </a:r>
          </a:p>
        </p:txBody>
      </p:sp>
      <p:sp>
        <p:nvSpPr>
          <p:cNvPr id="13315" name="Zástupný symbol pro obsah 2"/>
          <p:cNvSpPr>
            <a:spLocks noGrp="1"/>
          </p:cNvSpPr>
          <p:nvPr>
            <p:ph idx="1"/>
          </p:nvPr>
        </p:nvSpPr>
        <p:spPr/>
        <p:txBody>
          <a:bodyPr/>
          <a:lstStyle/>
          <a:p>
            <a:pPr marL="457200" indent="-457200" eaLnBrk="1" hangingPunct="1">
              <a:buFont typeface="+mj-lt"/>
              <a:buAutoNum type="arabicPeriod"/>
            </a:pPr>
            <a:r>
              <a:rPr lang="cs-CZ" sz="2000" dirty="0" smtClean="0"/>
              <a:t>Krátkodobé rozvrhování</a:t>
            </a:r>
          </a:p>
          <a:p>
            <a:pPr marL="457200" indent="-457200" eaLnBrk="1" hangingPunct="1">
              <a:buFont typeface="+mj-lt"/>
              <a:buAutoNum type="arabicPeriod"/>
            </a:pPr>
            <a:r>
              <a:rPr lang="cs-CZ" sz="2000" dirty="0" smtClean="0"/>
              <a:t>Přidělování zdrojů a kapacit</a:t>
            </a:r>
          </a:p>
          <a:p>
            <a:pPr marL="457200" indent="-457200" eaLnBrk="1" hangingPunct="1">
              <a:buFont typeface="+mj-lt"/>
              <a:buAutoNum type="arabicPeriod"/>
            </a:pPr>
            <a:r>
              <a:rPr lang="cs-CZ" sz="2000" dirty="0" smtClean="0"/>
              <a:t>Dispečerské řízení</a:t>
            </a:r>
          </a:p>
          <a:p>
            <a:pPr marL="457200" indent="-457200" eaLnBrk="1" hangingPunct="1">
              <a:buFont typeface="+mj-lt"/>
              <a:buAutoNum type="arabicPeriod"/>
            </a:pPr>
            <a:r>
              <a:rPr lang="cs-CZ" sz="2000" dirty="0" smtClean="0"/>
              <a:t>Správa dokumentace</a:t>
            </a:r>
          </a:p>
          <a:p>
            <a:pPr marL="457200" indent="-457200" eaLnBrk="1" hangingPunct="1">
              <a:buFont typeface="+mj-lt"/>
              <a:buAutoNum type="arabicPeriod"/>
            </a:pPr>
            <a:r>
              <a:rPr lang="cs-CZ" sz="2000" dirty="0" smtClean="0"/>
              <a:t>Sledování toku materiálu</a:t>
            </a:r>
          </a:p>
          <a:p>
            <a:pPr marL="457200" indent="-457200" eaLnBrk="1" hangingPunct="1">
              <a:buFont typeface="+mj-lt"/>
              <a:buAutoNum type="arabicPeriod"/>
            </a:pPr>
            <a:r>
              <a:rPr lang="cs-CZ" sz="2000" dirty="0" smtClean="0"/>
              <a:t>Analýza výkonnosti</a:t>
            </a:r>
          </a:p>
          <a:p>
            <a:pPr marL="457200" indent="-457200" eaLnBrk="1" hangingPunct="1">
              <a:buFont typeface="+mj-lt"/>
              <a:buAutoNum type="arabicPeriod"/>
            </a:pPr>
            <a:r>
              <a:rPr lang="cs-CZ" sz="2000" dirty="0" smtClean="0"/>
              <a:t>Sledování pracovníků</a:t>
            </a:r>
          </a:p>
          <a:p>
            <a:pPr marL="457200" indent="-457200" eaLnBrk="1" hangingPunct="1">
              <a:buFont typeface="+mj-lt"/>
              <a:buAutoNum type="arabicPeriod"/>
            </a:pPr>
            <a:r>
              <a:rPr lang="cs-CZ" sz="2000" dirty="0" smtClean="0"/>
              <a:t>Řízení údržby</a:t>
            </a:r>
          </a:p>
          <a:p>
            <a:pPr marL="457200" indent="-457200" eaLnBrk="1" hangingPunct="1">
              <a:buFont typeface="+mj-lt"/>
              <a:buAutoNum type="arabicPeriod"/>
            </a:pPr>
            <a:r>
              <a:rPr lang="cs-CZ" sz="2000" dirty="0" smtClean="0"/>
              <a:t>Ovládání procesu</a:t>
            </a:r>
          </a:p>
          <a:p>
            <a:pPr marL="457200" indent="-457200" eaLnBrk="1" hangingPunct="1">
              <a:buFont typeface="+mj-lt"/>
              <a:buAutoNum type="arabicPeriod"/>
            </a:pPr>
            <a:r>
              <a:rPr lang="cs-CZ" sz="2000" dirty="0" smtClean="0"/>
              <a:t>Řízení jakosti</a:t>
            </a:r>
          </a:p>
          <a:p>
            <a:pPr marL="457200" indent="-457200" eaLnBrk="1" hangingPunct="1">
              <a:buFont typeface="+mj-lt"/>
              <a:buAutoNum type="arabicPeriod"/>
            </a:pPr>
            <a:r>
              <a:rPr lang="cs-CZ" sz="2000" dirty="0" smtClean="0"/>
              <a:t>Sběr dat</a:t>
            </a:r>
          </a:p>
          <a:p>
            <a:pPr eaLnBrk="1" hangingPunct="1"/>
            <a:endParaRPr lang="cs-CZ"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normAutofit fontScale="90000"/>
          </a:bodyPr>
          <a:lstStyle/>
          <a:p>
            <a:r>
              <a:rPr lang="cs-CZ" smtClean="0"/>
              <a:t>Podnikové informační systémy</a:t>
            </a:r>
            <a:br>
              <a:rPr lang="cs-CZ" smtClean="0"/>
            </a:br>
            <a:r>
              <a:rPr lang="cs-CZ" smtClean="0"/>
              <a:t>dle řídicí úrovně</a:t>
            </a:r>
          </a:p>
        </p:txBody>
      </p:sp>
      <p:pic>
        <p:nvPicPr>
          <p:cNvPr id="3075" name="Picture 4" descr="obr3-1"/>
          <p:cNvPicPr>
            <a:picLocks noGrp="1" noChangeAspect="1" noChangeArrowheads="1"/>
          </p:cNvPicPr>
          <p:nvPr>
            <p:ph idx="1"/>
          </p:nvPr>
        </p:nvPicPr>
        <p:blipFill>
          <a:blip r:embed="rId2" cstate="print"/>
          <a:srcRect/>
          <a:stretch>
            <a:fillRect/>
          </a:stretch>
        </p:blipFill>
        <p:spPr>
          <a:xfrm>
            <a:off x="2171700" y="1690688"/>
            <a:ext cx="4800600" cy="4343400"/>
          </a:xfrm>
          <a:noFill/>
        </p:spPr>
      </p:pic>
      <p:cxnSp>
        <p:nvCxnSpPr>
          <p:cNvPr id="5" name="Přímá spojovací šipka 4"/>
          <p:cNvCxnSpPr/>
          <p:nvPr/>
        </p:nvCxnSpPr>
        <p:spPr>
          <a:xfrm>
            <a:off x="7452320" y="2204864"/>
            <a:ext cx="72008" cy="3024336"/>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8" name="TextovéPole 7"/>
          <p:cNvSpPr txBox="1"/>
          <p:nvPr/>
        </p:nvSpPr>
        <p:spPr>
          <a:xfrm>
            <a:off x="6300192" y="1628800"/>
            <a:ext cx="2088232" cy="369332"/>
          </a:xfrm>
          <a:prstGeom prst="rect">
            <a:avLst/>
          </a:prstGeom>
          <a:noFill/>
        </p:spPr>
        <p:txBody>
          <a:bodyPr wrap="square" rtlCol="0">
            <a:spAutoFit/>
          </a:bodyPr>
          <a:lstStyle/>
          <a:p>
            <a:r>
              <a:rPr lang="cs-CZ" dirty="0" smtClean="0"/>
              <a:t>plánování</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435280" cy="1143000"/>
          </a:xfrm>
        </p:spPr>
        <p:txBody>
          <a:bodyPr>
            <a:normAutofit fontScale="90000"/>
          </a:bodyPr>
          <a:lstStyle/>
          <a:p>
            <a:r>
              <a:rPr lang="cs-CZ" dirty="0" smtClean="0"/>
              <a:t>Alokace </a:t>
            </a:r>
            <a:r>
              <a:rPr lang="cs-CZ" dirty="0"/>
              <a:t>a řízení </a:t>
            </a:r>
            <a:r>
              <a:rPr lang="cs-CZ" dirty="0" smtClean="0"/>
              <a:t>zdrojů</a:t>
            </a:r>
            <a:br>
              <a:rPr lang="cs-CZ" dirty="0" smtClean="0"/>
            </a:br>
            <a:r>
              <a:rPr lang="cs-CZ" dirty="0" smtClean="0"/>
              <a:t>(</a:t>
            </a:r>
            <a:r>
              <a:rPr lang="cs-CZ" dirty="0" err="1" smtClean="0"/>
              <a:t>Resource</a:t>
            </a:r>
            <a:r>
              <a:rPr lang="cs-CZ" dirty="0" smtClean="0"/>
              <a:t> </a:t>
            </a:r>
            <a:r>
              <a:rPr lang="cs-CZ" dirty="0" err="1" smtClean="0"/>
              <a:t>Allocation</a:t>
            </a:r>
            <a:r>
              <a:rPr lang="cs-CZ" dirty="0" smtClean="0"/>
              <a:t> </a:t>
            </a:r>
            <a:r>
              <a:rPr lang="cs-CZ" dirty="0" err="1" smtClean="0"/>
              <a:t>and</a:t>
            </a:r>
            <a:r>
              <a:rPr lang="cs-CZ" dirty="0" smtClean="0"/>
              <a:t> Status) </a:t>
            </a:r>
            <a:endParaRPr lang="cs-CZ" dirty="0"/>
          </a:p>
        </p:txBody>
      </p:sp>
      <p:sp>
        <p:nvSpPr>
          <p:cNvPr id="45059" name="Rectangle 3"/>
          <p:cNvSpPr>
            <a:spLocks noGrp="1" noChangeArrowheads="1"/>
          </p:cNvSpPr>
          <p:nvPr>
            <p:ph type="body" idx="1"/>
          </p:nvPr>
        </p:nvSpPr>
        <p:spPr/>
        <p:txBody>
          <a:bodyPr/>
          <a:lstStyle/>
          <a:p>
            <a:pPr lvl="2"/>
            <a:r>
              <a:rPr lang="cs-CZ" dirty="0"/>
              <a:t>strojů,</a:t>
            </a:r>
          </a:p>
          <a:p>
            <a:pPr lvl="2"/>
            <a:r>
              <a:rPr lang="cs-CZ" dirty="0" smtClean="0"/>
              <a:t>nástrojů</a:t>
            </a:r>
            <a:r>
              <a:rPr lang="cs-CZ" dirty="0"/>
              <a:t>,</a:t>
            </a:r>
          </a:p>
          <a:p>
            <a:pPr lvl="2"/>
            <a:r>
              <a:rPr lang="cs-CZ" dirty="0"/>
              <a:t>dovednosti personálu,</a:t>
            </a:r>
          </a:p>
          <a:p>
            <a:pPr lvl="2"/>
            <a:r>
              <a:rPr lang="cs-CZ" dirty="0"/>
              <a:t>materiálu,</a:t>
            </a:r>
          </a:p>
          <a:p>
            <a:pPr lvl="2"/>
            <a:r>
              <a:rPr lang="cs-CZ" dirty="0"/>
              <a:t>ostatního zařízení,</a:t>
            </a:r>
          </a:p>
          <a:p>
            <a:pPr lvl="2"/>
            <a:r>
              <a:rPr lang="cs-CZ" dirty="0"/>
              <a:t>dokumentace,</a:t>
            </a:r>
          </a:p>
          <a:p>
            <a:pPr lvl="2"/>
            <a:r>
              <a:rPr lang="cs-CZ" dirty="0"/>
              <a:t>a dalších </a:t>
            </a:r>
          </a:p>
          <a:p>
            <a:pPr lvl="2"/>
            <a:endParaRPr lang="cs-CZ" b="1" dirty="0"/>
          </a:p>
          <a:p>
            <a:pPr lvl="1">
              <a:buFontTx/>
              <a:buNone/>
            </a:pPr>
            <a:r>
              <a:rPr lang="cs-CZ" sz="2400" b="1" dirty="0"/>
              <a:t>			</a:t>
            </a:r>
            <a:endParaRPr lang="cs-CZ" sz="2400" b="1" dirty="0">
              <a:latin typeface="Arial" charset="0"/>
            </a:endParaRP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cs-CZ" dirty="0" smtClean="0"/>
              <a:t>Dispečerské </a:t>
            </a:r>
            <a:r>
              <a:rPr lang="cs-CZ" dirty="0"/>
              <a:t>řízení </a:t>
            </a:r>
            <a:r>
              <a:rPr lang="cs-CZ" dirty="0" smtClean="0"/>
              <a:t>výroby</a:t>
            </a:r>
            <a:br>
              <a:rPr lang="cs-CZ" dirty="0" smtClean="0"/>
            </a:br>
            <a:r>
              <a:rPr lang="cs-CZ" dirty="0" smtClean="0"/>
              <a:t>(</a:t>
            </a:r>
            <a:r>
              <a:rPr lang="cs-CZ" dirty="0" err="1" smtClean="0"/>
              <a:t>Dispatching</a:t>
            </a:r>
            <a:r>
              <a:rPr lang="cs-CZ" dirty="0" smtClean="0"/>
              <a:t> </a:t>
            </a:r>
            <a:r>
              <a:rPr lang="cs-CZ" dirty="0" err="1" smtClean="0"/>
              <a:t>Production</a:t>
            </a:r>
            <a:r>
              <a:rPr lang="cs-CZ" dirty="0" smtClean="0"/>
              <a:t> Unit) </a:t>
            </a:r>
            <a:endParaRPr lang="cs-CZ" dirty="0"/>
          </a:p>
        </p:txBody>
      </p:sp>
      <p:sp>
        <p:nvSpPr>
          <p:cNvPr id="46083" name="Rectangle 3"/>
          <p:cNvSpPr>
            <a:spLocks noGrp="1" noChangeArrowheads="1"/>
          </p:cNvSpPr>
          <p:nvPr>
            <p:ph type="body" idx="1"/>
          </p:nvPr>
        </p:nvSpPr>
        <p:spPr/>
        <p:txBody>
          <a:bodyPr/>
          <a:lstStyle/>
          <a:p>
            <a:pPr>
              <a:buFontTx/>
              <a:buNone/>
            </a:pPr>
            <a:r>
              <a:rPr lang="cs-CZ" sz="2800" dirty="0" smtClean="0"/>
              <a:t>Řízení </a:t>
            </a:r>
            <a:r>
              <a:rPr lang="cs-CZ" sz="2800" dirty="0"/>
              <a:t>toku výroby ve formě:</a:t>
            </a:r>
          </a:p>
          <a:p>
            <a:pPr lvl="2"/>
            <a:r>
              <a:rPr lang="cs-CZ" sz="2800" dirty="0" smtClean="0"/>
              <a:t>práce</a:t>
            </a:r>
            <a:r>
              <a:rPr lang="cs-CZ" sz="2800" dirty="0"/>
              <a:t>,</a:t>
            </a:r>
          </a:p>
          <a:p>
            <a:pPr lvl="2"/>
            <a:r>
              <a:rPr lang="cs-CZ" sz="2800" dirty="0" smtClean="0"/>
              <a:t>posloupností</a:t>
            </a:r>
            <a:r>
              <a:rPr lang="cs-CZ" sz="2800" dirty="0"/>
              <a:t>,</a:t>
            </a:r>
          </a:p>
          <a:p>
            <a:pPr lvl="2"/>
            <a:r>
              <a:rPr lang="cs-CZ" sz="2800" dirty="0"/>
              <a:t>dávek,</a:t>
            </a:r>
          </a:p>
          <a:p>
            <a:pPr lvl="2"/>
            <a:r>
              <a:rPr lang="cs-CZ" sz="2800" dirty="0"/>
              <a:t>množství,</a:t>
            </a:r>
          </a:p>
          <a:p>
            <a:pPr lvl="2"/>
            <a:r>
              <a:rPr lang="cs-CZ" sz="2800" dirty="0"/>
              <a:t>určení práce </a:t>
            </a:r>
          </a:p>
          <a:p>
            <a:pPr>
              <a:buFontTx/>
              <a:buNone/>
            </a:pPr>
            <a:r>
              <a:rPr lang="cs-CZ" sz="2800" dirty="0" smtClean="0"/>
              <a:t>	výroba může </a:t>
            </a:r>
            <a:r>
              <a:rPr lang="cs-CZ" sz="2800" dirty="0"/>
              <a:t>být změněna v reálném čase  na základě skutečné události na úrovni dílny</a:t>
            </a:r>
            <a:r>
              <a:rPr lang="cs-CZ" dirty="0">
                <a:latin typeface="Arial" charset="0"/>
              </a:rPr>
              <a:t> </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cs-CZ" dirty="0" smtClean="0"/>
              <a:t>Sběr </a:t>
            </a:r>
            <a:r>
              <a:rPr lang="cs-CZ" dirty="0"/>
              <a:t>dat </a:t>
            </a:r>
            <a:r>
              <a:rPr lang="cs-CZ" dirty="0" smtClean="0"/>
              <a:t/>
            </a:r>
            <a:br>
              <a:rPr lang="cs-CZ" dirty="0" smtClean="0"/>
            </a:br>
            <a:r>
              <a:rPr lang="cs-CZ" dirty="0" smtClean="0"/>
              <a:t>(Data </a:t>
            </a:r>
            <a:r>
              <a:rPr lang="cs-CZ" dirty="0" err="1" smtClean="0"/>
              <a:t>Collection</a:t>
            </a:r>
            <a:r>
              <a:rPr lang="cs-CZ" dirty="0" smtClean="0"/>
              <a:t>/</a:t>
            </a:r>
            <a:r>
              <a:rPr lang="cs-CZ" dirty="0" err="1" smtClean="0"/>
              <a:t>Acquisition</a:t>
            </a:r>
            <a:r>
              <a:rPr lang="cs-CZ" dirty="0" smtClean="0"/>
              <a:t>)</a:t>
            </a:r>
            <a:endParaRPr lang="cs-CZ" dirty="0"/>
          </a:p>
        </p:txBody>
      </p:sp>
      <p:sp>
        <p:nvSpPr>
          <p:cNvPr id="47107" name="Rectangle 3"/>
          <p:cNvSpPr>
            <a:spLocks noGrp="1" noChangeArrowheads="1"/>
          </p:cNvSpPr>
          <p:nvPr>
            <p:ph type="body" idx="1"/>
          </p:nvPr>
        </p:nvSpPr>
        <p:spPr/>
        <p:txBody>
          <a:bodyPr/>
          <a:lstStyle/>
          <a:p>
            <a:r>
              <a:rPr lang="cs-CZ" sz="2400" dirty="0"/>
              <a:t>získání informací o operacích z  výroby</a:t>
            </a:r>
          </a:p>
          <a:p>
            <a:r>
              <a:rPr lang="cs-CZ" sz="2400" dirty="0" smtClean="0"/>
              <a:t>parametrické data </a:t>
            </a:r>
            <a:endParaRPr lang="cs-CZ" sz="2400" dirty="0"/>
          </a:p>
          <a:p>
            <a:pPr lvl="1"/>
            <a:r>
              <a:rPr lang="cs-CZ" sz="2400" dirty="0"/>
              <a:t> z výrobních zařízení </a:t>
            </a:r>
          </a:p>
          <a:p>
            <a:pPr lvl="1"/>
            <a:r>
              <a:rPr lang="cs-CZ" sz="2400" dirty="0"/>
              <a:t> z výrobního procesu</a:t>
            </a:r>
          </a:p>
          <a:p>
            <a:r>
              <a:rPr lang="cs-CZ" sz="2400" dirty="0"/>
              <a:t>poskytnutí </a:t>
            </a:r>
            <a:r>
              <a:rPr lang="cs-CZ" sz="2400" dirty="0" err="1"/>
              <a:t>real</a:t>
            </a:r>
            <a:r>
              <a:rPr lang="cs-CZ" sz="2400" dirty="0"/>
              <a:t>-</a:t>
            </a:r>
            <a:r>
              <a:rPr lang="cs-CZ" sz="2400" dirty="0" err="1"/>
              <a:t>time</a:t>
            </a:r>
            <a:r>
              <a:rPr lang="cs-CZ" sz="2400" dirty="0"/>
              <a:t> vyhodnocení </a:t>
            </a:r>
            <a:r>
              <a:rPr lang="cs-CZ" sz="2400" dirty="0" smtClean="0"/>
              <a:t>stavů o:</a:t>
            </a:r>
            <a:endParaRPr lang="cs-CZ" sz="2400" dirty="0"/>
          </a:p>
          <a:p>
            <a:pPr lvl="1"/>
            <a:r>
              <a:rPr lang="cs-CZ" sz="2400" dirty="0" smtClean="0"/>
              <a:t>výrobních </a:t>
            </a:r>
            <a:r>
              <a:rPr lang="cs-CZ" sz="2400" dirty="0"/>
              <a:t>zařízení</a:t>
            </a:r>
          </a:p>
          <a:p>
            <a:pPr lvl="1"/>
            <a:r>
              <a:rPr lang="cs-CZ" sz="2400" dirty="0" smtClean="0"/>
              <a:t>výrobním procesu</a:t>
            </a:r>
          </a:p>
          <a:p>
            <a:pPr lvl="1"/>
            <a:r>
              <a:rPr lang="cs-CZ" sz="2400" dirty="0" smtClean="0"/>
              <a:t>historii </a:t>
            </a:r>
            <a:r>
              <a:rPr lang="cs-CZ" sz="2400" dirty="0"/>
              <a:t>procesu</a:t>
            </a:r>
          </a:p>
          <a:p>
            <a:pPr lvl="1"/>
            <a:r>
              <a:rPr lang="cs-CZ" sz="2400" dirty="0" smtClean="0"/>
              <a:t>historii </a:t>
            </a:r>
            <a:r>
              <a:rPr lang="cs-CZ" sz="2400" dirty="0"/>
              <a:t>parametrických dat</a:t>
            </a:r>
          </a:p>
          <a:p>
            <a:endParaRPr lang="cs-CZ" sz="2400" b="1" dirty="0"/>
          </a:p>
          <a:p>
            <a:endParaRPr lang="cs-CZ" sz="2800" dirty="0"/>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cs-CZ" dirty="0" smtClean="0"/>
              <a:t>Řízení kvality</a:t>
            </a:r>
            <a:br>
              <a:rPr lang="cs-CZ" dirty="0" smtClean="0"/>
            </a:br>
            <a:r>
              <a:rPr lang="cs-CZ" dirty="0" smtClean="0"/>
              <a:t>(</a:t>
            </a:r>
            <a:r>
              <a:rPr lang="cs-CZ" dirty="0" err="1" smtClean="0"/>
              <a:t>Quality</a:t>
            </a:r>
            <a:r>
              <a:rPr lang="cs-CZ" dirty="0" smtClean="0"/>
              <a:t> Management)</a:t>
            </a:r>
            <a:endParaRPr lang="cs-CZ" dirty="0"/>
          </a:p>
        </p:txBody>
      </p:sp>
      <p:sp>
        <p:nvSpPr>
          <p:cNvPr id="58371" name="Rectangle 3"/>
          <p:cNvSpPr>
            <a:spLocks noGrp="1" noChangeArrowheads="1"/>
          </p:cNvSpPr>
          <p:nvPr>
            <p:ph type="body" idx="1"/>
          </p:nvPr>
        </p:nvSpPr>
        <p:spPr/>
        <p:txBody>
          <a:bodyPr/>
          <a:lstStyle/>
          <a:p>
            <a:r>
              <a:rPr lang="cs-CZ" sz="2800" dirty="0"/>
              <a:t>Z</a:t>
            </a:r>
            <a:r>
              <a:rPr lang="cs-CZ" sz="2800" dirty="0" smtClean="0"/>
              <a:t>ískání </a:t>
            </a:r>
            <a:r>
              <a:rPr lang="cs-CZ" sz="2800" dirty="0" err="1"/>
              <a:t>real</a:t>
            </a:r>
            <a:r>
              <a:rPr lang="cs-CZ" sz="2800" dirty="0"/>
              <a:t>-</a:t>
            </a:r>
            <a:r>
              <a:rPr lang="cs-CZ" sz="2800" dirty="0" err="1"/>
              <a:t>time</a:t>
            </a:r>
            <a:r>
              <a:rPr lang="cs-CZ" sz="2800" dirty="0"/>
              <a:t>  měření  z výroby </a:t>
            </a:r>
          </a:p>
          <a:p>
            <a:r>
              <a:rPr lang="cs-CZ" sz="2800" dirty="0" smtClean="0"/>
              <a:t>Analýzy </a:t>
            </a:r>
            <a:r>
              <a:rPr lang="cs-CZ" sz="2800" dirty="0"/>
              <a:t>ve smyslu řádného  řízení kvality produktu</a:t>
            </a:r>
          </a:p>
          <a:p>
            <a:r>
              <a:rPr lang="cs-CZ" sz="2800" dirty="0"/>
              <a:t>I</a:t>
            </a:r>
            <a:r>
              <a:rPr lang="cs-CZ" sz="2800" dirty="0" smtClean="0"/>
              <a:t>dentifikování </a:t>
            </a:r>
            <a:r>
              <a:rPr lang="cs-CZ" sz="2800" dirty="0"/>
              <a:t>problémů vyžadujících </a:t>
            </a:r>
            <a:r>
              <a:rPr lang="cs-CZ" sz="2800" dirty="0" smtClean="0"/>
              <a:t>pozornost</a:t>
            </a:r>
          </a:p>
          <a:p>
            <a:r>
              <a:rPr lang="cs-CZ" sz="2800" dirty="0" smtClean="0"/>
              <a:t>Doporučení </a:t>
            </a:r>
            <a:r>
              <a:rPr lang="cs-CZ" sz="2800" dirty="0"/>
              <a:t>akce ke korekci problému </a:t>
            </a:r>
            <a:endParaRPr lang="cs-CZ" sz="2800" dirty="0" smtClean="0"/>
          </a:p>
          <a:p>
            <a:r>
              <a:rPr lang="cs-CZ" sz="2800" dirty="0" smtClean="0"/>
              <a:t>Identifikace nežádoucích odchylek ve výrobě</a:t>
            </a:r>
            <a:endParaRPr lang="cs-CZ" sz="2800" dirty="0"/>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cs-CZ" dirty="0" smtClean="0"/>
              <a:t>Řízení procesu</a:t>
            </a:r>
            <a:br>
              <a:rPr lang="cs-CZ" dirty="0" smtClean="0"/>
            </a:br>
            <a:r>
              <a:rPr lang="cs-CZ" dirty="0" smtClean="0"/>
              <a:t>(</a:t>
            </a:r>
            <a:r>
              <a:rPr lang="cs-CZ" dirty="0" err="1" smtClean="0"/>
              <a:t>Process</a:t>
            </a:r>
            <a:r>
              <a:rPr lang="cs-CZ" dirty="0" smtClean="0"/>
              <a:t> Management) </a:t>
            </a:r>
            <a:endParaRPr lang="cs-CZ" dirty="0"/>
          </a:p>
        </p:txBody>
      </p:sp>
      <p:sp>
        <p:nvSpPr>
          <p:cNvPr id="61443" name="Rectangle 3"/>
          <p:cNvSpPr>
            <a:spLocks noGrp="1" noChangeArrowheads="1"/>
          </p:cNvSpPr>
          <p:nvPr>
            <p:ph type="body" idx="1"/>
          </p:nvPr>
        </p:nvSpPr>
        <p:spPr/>
        <p:txBody>
          <a:bodyPr/>
          <a:lstStyle/>
          <a:p>
            <a:pPr>
              <a:lnSpc>
                <a:spcPct val="90000"/>
              </a:lnSpc>
            </a:pPr>
            <a:endParaRPr lang="cs-CZ" sz="2800" dirty="0" smtClean="0"/>
          </a:p>
          <a:p>
            <a:pPr>
              <a:lnSpc>
                <a:spcPct val="90000"/>
              </a:lnSpc>
            </a:pPr>
            <a:r>
              <a:rPr lang="cs-CZ" sz="2800" dirty="0" smtClean="0"/>
              <a:t>Monitorování </a:t>
            </a:r>
            <a:r>
              <a:rPr lang="cs-CZ" sz="2800" dirty="0"/>
              <a:t>výroby a automatických </a:t>
            </a:r>
            <a:r>
              <a:rPr lang="cs-CZ" sz="2800" dirty="0" smtClean="0"/>
              <a:t>korekcí výroby</a:t>
            </a:r>
            <a:endParaRPr lang="cs-CZ" sz="2800" dirty="0"/>
          </a:p>
          <a:p>
            <a:pPr>
              <a:lnSpc>
                <a:spcPct val="90000"/>
              </a:lnSpc>
            </a:pPr>
            <a:endParaRPr lang="cs-CZ" sz="2800" dirty="0"/>
          </a:p>
          <a:p>
            <a:pPr>
              <a:lnSpc>
                <a:spcPct val="90000"/>
              </a:lnSpc>
            </a:pPr>
            <a:r>
              <a:rPr lang="cs-CZ" sz="2800" dirty="0" smtClean="0"/>
              <a:t>Podpora </a:t>
            </a:r>
            <a:r>
              <a:rPr lang="cs-CZ" sz="2800" dirty="0"/>
              <a:t>rozhodování operátora </a:t>
            </a:r>
            <a:r>
              <a:rPr lang="cs-CZ" sz="2800" dirty="0" smtClean="0"/>
              <a:t>zajišťujícího korekce</a:t>
            </a:r>
            <a:endParaRPr lang="cs-CZ" sz="2800" dirty="0"/>
          </a:p>
          <a:p>
            <a:pPr>
              <a:lnSpc>
                <a:spcPct val="90000"/>
              </a:lnSpc>
            </a:pPr>
            <a:endParaRPr lang="cs-CZ" sz="2800" dirty="0"/>
          </a:p>
          <a:p>
            <a:pPr>
              <a:lnSpc>
                <a:spcPct val="90000"/>
              </a:lnSpc>
            </a:pPr>
            <a:r>
              <a:rPr lang="cs-CZ" sz="2800" dirty="0"/>
              <a:t>Z</a:t>
            </a:r>
            <a:r>
              <a:rPr lang="cs-CZ" sz="2800" dirty="0" smtClean="0"/>
              <a:t>lepšování </a:t>
            </a:r>
            <a:r>
              <a:rPr lang="cs-CZ" sz="2800" dirty="0"/>
              <a:t>funkcí ve výrobním procesu </a:t>
            </a:r>
            <a:r>
              <a:rPr lang="cs-CZ" sz="2800" dirty="0" smtClean="0"/>
              <a:t>může </a:t>
            </a:r>
            <a:r>
              <a:rPr lang="cs-CZ" sz="2800" dirty="0"/>
              <a:t>zahrnovat řízení alarmů</a:t>
            </a:r>
            <a:r>
              <a:rPr lang="cs-CZ" dirty="0"/>
              <a:t> </a:t>
            </a:r>
          </a:p>
        </p:txBody>
      </p:sp>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sz="3600" b="1" dirty="0"/>
              <a:t>Informační systém technologických dat</a:t>
            </a:r>
            <a:endParaRPr lang="cs-CZ" dirty="0"/>
          </a:p>
        </p:txBody>
      </p:sp>
      <p:sp>
        <p:nvSpPr>
          <p:cNvPr id="62467" name="Rectangle 3"/>
          <p:cNvSpPr>
            <a:spLocks noGrp="1" noChangeArrowheads="1"/>
          </p:cNvSpPr>
          <p:nvPr>
            <p:ph type="body" sz="half" idx="1"/>
          </p:nvPr>
        </p:nvSpPr>
        <p:spPr>
          <a:xfrm>
            <a:off x="685800" y="1727200"/>
            <a:ext cx="4070350" cy="4029075"/>
          </a:xfrm>
          <a:noFill/>
          <a:ln/>
        </p:spPr>
        <p:txBody>
          <a:bodyPr wrap="none">
            <a:spAutoFit/>
          </a:bodyPr>
          <a:lstStyle/>
          <a:p>
            <a:pPr>
              <a:buFontTx/>
              <a:buNone/>
            </a:pPr>
            <a:r>
              <a:rPr lang="cs-CZ" sz="2000" b="1" i="1" u="sng" dirty="0"/>
              <a:t>Určení systému:</a:t>
            </a:r>
            <a:endParaRPr lang="cs-CZ" sz="1800" b="1" dirty="0"/>
          </a:p>
          <a:p>
            <a:pPr>
              <a:buFontTx/>
              <a:buNone/>
            </a:pPr>
            <a:r>
              <a:rPr lang="cs-CZ" sz="1800" b="1" dirty="0"/>
              <a:t>Zajištění dlouhodobé archivace dat </a:t>
            </a:r>
          </a:p>
          <a:p>
            <a:pPr>
              <a:buFontTx/>
              <a:buNone/>
            </a:pPr>
            <a:r>
              <a:rPr lang="cs-CZ" sz="1800" b="1" dirty="0"/>
              <a:t>v základní přesnosti.</a:t>
            </a:r>
          </a:p>
          <a:p>
            <a:pPr>
              <a:buFontTx/>
              <a:buNone/>
            </a:pPr>
            <a:endParaRPr lang="cs-CZ" sz="1800" b="1" dirty="0"/>
          </a:p>
          <a:p>
            <a:pPr>
              <a:buFontTx/>
              <a:buNone/>
            </a:pPr>
            <a:r>
              <a:rPr lang="cs-CZ" sz="1800" b="1" dirty="0"/>
              <a:t>Automatické zpracování </a:t>
            </a:r>
          </a:p>
          <a:p>
            <a:pPr>
              <a:buFontTx/>
              <a:buNone/>
            </a:pPr>
            <a:r>
              <a:rPr lang="cs-CZ" sz="1800" b="1" dirty="0"/>
              <a:t>archivovaných dat.</a:t>
            </a:r>
          </a:p>
          <a:p>
            <a:pPr>
              <a:buFontTx/>
              <a:buNone/>
            </a:pPr>
            <a:endParaRPr lang="cs-CZ" sz="1800" b="1" dirty="0"/>
          </a:p>
          <a:p>
            <a:pPr>
              <a:buFontTx/>
              <a:buNone/>
            </a:pPr>
            <a:r>
              <a:rPr lang="cs-CZ" sz="1800" b="1" dirty="0"/>
              <a:t>Možnost prezentace dat velké </a:t>
            </a:r>
          </a:p>
          <a:p>
            <a:pPr>
              <a:buFontTx/>
              <a:buNone/>
            </a:pPr>
            <a:r>
              <a:rPr lang="cs-CZ" sz="1800" b="1" dirty="0"/>
              <a:t>skupině uživatelů. </a:t>
            </a:r>
          </a:p>
          <a:p>
            <a:pPr>
              <a:buFontTx/>
              <a:buNone/>
            </a:pPr>
            <a:endParaRPr lang="cs-CZ" sz="1800" b="1" dirty="0"/>
          </a:p>
          <a:p>
            <a:pPr>
              <a:buFontTx/>
              <a:buNone/>
            </a:pPr>
            <a:r>
              <a:rPr lang="cs-CZ" sz="1800" b="1" dirty="0"/>
              <a:t>Možnost nasazení systému jako </a:t>
            </a:r>
          </a:p>
          <a:p>
            <a:pPr>
              <a:buFontTx/>
              <a:buNone/>
            </a:pPr>
            <a:r>
              <a:rPr lang="cs-CZ" sz="1800" b="1" dirty="0"/>
              <a:t>distribuovaného řešení.</a:t>
            </a:r>
          </a:p>
        </p:txBody>
      </p:sp>
      <p:pic>
        <p:nvPicPr>
          <p:cNvPr id="62468" name="Picture 4"/>
          <p:cNvPicPr>
            <a:picLocks noGrp="1" noChangeAspect="1" noChangeArrowheads="1"/>
          </p:cNvPicPr>
          <p:nvPr>
            <p:ph type="clipArt" sz="half" idx="2"/>
          </p:nvPr>
        </p:nvPicPr>
        <p:blipFill>
          <a:blip r:embed="rId2" cstate="print"/>
          <a:srcRect/>
          <a:stretch>
            <a:fillRect/>
          </a:stretch>
        </p:blipFill>
        <p:spPr>
          <a:xfrm>
            <a:off x="4355976" y="2492896"/>
            <a:ext cx="4572000" cy="3416300"/>
          </a:xfrm>
          <a:noFill/>
          <a:ln w="12700">
            <a:solidFill>
              <a:schemeClr val="tx1"/>
            </a:solidFill>
          </a:ln>
        </p:spPr>
      </p:pic>
    </p:spTree>
  </p:cSld>
  <p:clrMapOvr>
    <a:masterClrMapping/>
  </p:clrMapOvr>
  <p:transition>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dirty="0" smtClean="0"/>
              <a:t>Plánování </a:t>
            </a:r>
            <a:r>
              <a:rPr lang="cs-CZ" dirty="0"/>
              <a:t>a sledování </a:t>
            </a:r>
            <a:r>
              <a:rPr lang="cs-CZ" dirty="0" smtClean="0"/>
              <a:t>výroby</a:t>
            </a:r>
            <a:endParaRPr lang="cs-CZ" dirty="0"/>
          </a:p>
        </p:txBody>
      </p:sp>
      <p:sp>
        <p:nvSpPr>
          <p:cNvPr id="63491" name="Rectangle 3"/>
          <p:cNvSpPr>
            <a:spLocks noGrp="1" noChangeArrowheads="1"/>
          </p:cNvSpPr>
          <p:nvPr>
            <p:ph type="body" idx="1"/>
          </p:nvPr>
        </p:nvSpPr>
        <p:spPr/>
        <p:txBody>
          <a:bodyPr/>
          <a:lstStyle/>
          <a:p>
            <a:pPr>
              <a:lnSpc>
                <a:spcPct val="90000"/>
              </a:lnSpc>
            </a:pPr>
            <a:r>
              <a:rPr lang="cs-CZ" sz="2800" dirty="0"/>
              <a:t>personál přidělený na práci,</a:t>
            </a:r>
          </a:p>
          <a:p>
            <a:pPr>
              <a:lnSpc>
                <a:spcPct val="90000"/>
              </a:lnSpc>
            </a:pPr>
            <a:r>
              <a:rPr lang="cs-CZ" sz="2800" dirty="0" smtClean="0"/>
              <a:t>materiálové </a:t>
            </a:r>
            <a:r>
              <a:rPr lang="cs-CZ" sz="2800" dirty="0"/>
              <a:t>komponenty použité ve výrobě,</a:t>
            </a:r>
          </a:p>
          <a:p>
            <a:pPr>
              <a:lnSpc>
                <a:spcPct val="90000"/>
              </a:lnSpc>
            </a:pPr>
            <a:r>
              <a:rPr lang="cs-CZ" sz="2800" dirty="0"/>
              <a:t>skutečné výrobní podmínky,</a:t>
            </a:r>
          </a:p>
          <a:p>
            <a:pPr>
              <a:lnSpc>
                <a:spcPct val="90000"/>
              </a:lnSpc>
            </a:pPr>
            <a:r>
              <a:rPr lang="cs-CZ" sz="2800" dirty="0"/>
              <a:t>alarmy,</a:t>
            </a:r>
          </a:p>
          <a:p>
            <a:pPr>
              <a:lnSpc>
                <a:spcPct val="90000"/>
              </a:lnSpc>
            </a:pPr>
            <a:r>
              <a:rPr lang="cs-CZ" sz="2800" dirty="0" smtClean="0"/>
              <a:t>přepracování </a:t>
            </a:r>
            <a:r>
              <a:rPr lang="cs-CZ" sz="2800" dirty="0"/>
              <a:t>a jiné výjimky vztahující se       k výrobku </a:t>
            </a:r>
          </a:p>
          <a:p>
            <a:pPr algn="ctr">
              <a:lnSpc>
                <a:spcPct val="90000"/>
              </a:lnSpc>
              <a:buFontTx/>
              <a:buNone/>
            </a:pPr>
            <a:r>
              <a:rPr lang="cs-CZ" sz="2800" dirty="0"/>
              <a:t>	</a:t>
            </a:r>
            <a:endParaRPr lang="cs-CZ" sz="2800" dirty="0" smtClean="0"/>
          </a:p>
          <a:p>
            <a:pPr>
              <a:lnSpc>
                <a:spcPct val="90000"/>
              </a:lnSpc>
              <a:buFontTx/>
              <a:buNone/>
            </a:pPr>
            <a:r>
              <a:rPr lang="cs-CZ" sz="2000" dirty="0" smtClean="0"/>
              <a:t>	</a:t>
            </a:r>
            <a:endParaRPr lang="cs-CZ" sz="2000" dirty="0"/>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cs-CZ" dirty="0" smtClean="0"/>
              <a:t>Analýzy výkonnosti</a:t>
            </a:r>
            <a:br>
              <a:rPr lang="cs-CZ" dirty="0" smtClean="0"/>
            </a:br>
            <a:r>
              <a:rPr lang="cs-CZ" dirty="0" smtClean="0"/>
              <a:t>(Performance </a:t>
            </a:r>
            <a:r>
              <a:rPr lang="cs-CZ" dirty="0" err="1" smtClean="0"/>
              <a:t>Analysis</a:t>
            </a:r>
            <a:r>
              <a:rPr lang="cs-CZ" dirty="0" smtClean="0"/>
              <a:t>)</a:t>
            </a:r>
            <a:endParaRPr lang="cs-CZ" dirty="0"/>
          </a:p>
        </p:txBody>
      </p:sp>
      <p:sp>
        <p:nvSpPr>
          <p:cNvPr id="73731" name="Rectangle 3"/>
          <p:cNvSpPr>
            <a:spLocks noGrp="1" noChangeArrowheads="1"/>
          </p:cNvSpPr>
          <p:nvPr>
            <p:ph type="body" idx="1"/>
          </p:nvPr>
        </p:nvSpPr>
        <p:spPr/>
        <p:txBody>
          <a:bodyPr/>
          <a:lstStyle/>
          <a:p>
            <a:pPr>
              <a:lnSpc>
                <a:spcPct val="90000"/>
              </a:lnSpc>
            </a:pPr>
            <a:r>
              <a:rPr lang="cs-CZ" sz="2800" dirty="0"/>
              <a:t>okamžité reportování  výsledků výroby z aktuálních  informací</a:t>
            </a:r>
          </a:p>
          <a:p>
            <a:pPr>
              <a:lnSpc>
                <a:spcPct val="90000"/>
              </a:lnSpc>
            </a:pPr>
            <a:r>
              <a:rPr lang="cs-CZ" sz="2800" dirty="0"/>
              <a:t>jejich porovnání s poslední historií a očekáváními  </a:t>
            </a:r>
            <a:endParaRPr lang="cs-CZ" sz="2800" dirty="0" smtClean="0"/>
          </a:p>
          <a:p>
            <a:pPr>
              <a:lnSpc>
                <a:spcPct val="90000"/>
              </a:lnSpc>
            </a:pPr>
            <a:r>
              <a:rPr lang="cs-CZ" sz="2800" dirty="0" smtClean="0"/>
              <a:t>Predikce odhadů ekonomických výstupů</a:t>
            </a:r>
            <a:endParaRPr lang="cs-CZ" sz="2800" dirty="0"/>
          </a:p>
          <a:p>
            <a:pPr>
              <a:lnSpc>
                <a:spcPct val="90000"/>
              </a:lnSpc>
              <a:buFontTx/>
              <a:buNone/>
            </a:pPr>
            <a:r>
              <a:rPr lang="cs-CZ" sz="2400" dirty="0"/>
              <a:t>Výsledky výkonnosti  </a:t>
            </a:r>
            <a:r>
              <a:rPr lang="cs-CZ" sz="2400" dirty="0" smtClean="0"/>
              <a:t>zahrnují:</a:t>
            </a:r>
            <a:endParaRPr lang="cs-CZ" sz="2400" dirty="0"/>
          </a:p>
          <a:p>
            <a:pPr lvl="1">
              <a:lnSpc>
                <a:spcPct val="90000"/>
              </a:lnSpc>
              <a:buFontTx/>
              <a:buChar char="•"/>
            </a:pPr>
            <a:r>
              <a:rPr lang="cs-CZ" sz="2400" dirty="0"/>
              <a:t>měření,</a:t>
            </a:r>
          </a:p>
          <a:p>
            <a:pPr lvl="1">
              <a:lnSpc>
                <a:spcPct val="90000"/>
              </a:lnSpc>
              <a:buFontTx/>
              <a:buChar char="•"/>
            </a:pPr>
            <a:r>
              <a:rPr lang="cs-CZ" sz="2400" dirty="0"/>
              <a:t>vhodnost zdrojů,</a:t>
            </a:r>
          </a:p>
          <a:p>
            <a:pPr lvl="1">
              <a:lnSpc>
                <a:spcPct val="90000"/>
              </a:lnSpc>
              <a:buFontTx/>
              <a:buChar char="•"/>
            </a:pPr>
            <a:r>
              <a:rPr lang="cs-CZ" sz="2400" dirty="0"/>
              <a:t>opotřebení výrobních jednotek,</a:t>
            </a:r>
          </a:p>
          <a:p>
            <a:pPr lvl="1">
              <a:lnSpc>
                <a:spcPct val="90000"/>
              </a:lnSpc>
              <a:buFontTx/>
              <a:buChar char="•"/>
            </a:pPr>
            <a:r>
              <a:rPr lang="cs-CZ" sz="2400" dirty="0"/>
              <a:t>shodu s plánem,</a:t>
            </a:r>
          </a:p>
          <a:p>
            <a:pPr lvl="1">
              <a:lnSpc>
                <a:spcPct val="90000"/>
              </a:lnSpc>
              <a:buFontTx/>
              <a:buChar char="•"/>
            </a:pPr>
            <a:r>
              <a:rPr lang="cs-CZ" sz="2400" dirty="0"/>
              <a:t>porovnání se standardy </a:t>
            </a:r>
          </a:p>
        </p:txBody>
      </p:sp>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cs-CZ" dirty="0"/>
              <a:t>Bilancování</a:t>
            </a:r>
            <a:endParaRPr lang="cs-CZ" sz="3600" dirty="0"/>
          </a:p>
        </p:txBody>
      </p:sp>
      <p:sp>
        <p:nvSpPr>
          <p:cNvPr id="74755" name="Rectangle 3"/>
          <p:cNvSpPr>
            <a:spLocks noGrp="1" noChangeArrowheads="1"/>
          </p:cNvSpPr>
          <p:nvPr>
            <p:ph type="body" sz="half" idx="1"/>
          </p:nvPr>
        </p:nvSpPr>
        <p:spPr>
          <a:xfrm>
            <a:off x="304800" y="1981200"/>
            <a:ext cx="3219471" cy="1846659"/>
          </a:xfrm>
          <a:noFill/>
          <a:ln/>
        </p:spPr>
        <p:txBody>
          <a:bodyPr wrap="none">
            <a:spAutoFit/>
          </a:bodyPr>
          <a:lstStyle/>
          <a:p>
            <a:pPr>
              <a:buFontTx/>
              <a:buNone/>
            </a:pPr>
            <a:endParaRPr lang="cs-CZ" sz="1800" b="1" dirty="0">
              <a:latin typeface="Arial" charset="0"/>
            </a:endParaRPr>
          </a:p>
          <a:p>
            <a:pPr>
              <a:buFontTx/>
              <a:buNone/>
            </a:pPr>
            <a:r>
              <a:rPr lang="cs-CZ" sz="2000" b="1" dirty="0"/>
              <a:t>Monitorování a analýza </a:t>
            </a:r>
            <a:r>
              <a:rPr lang="cs-CZ" sz="2000" b="1" dirty="0" smtClean="0"/>
              <a:t>dat: </a:t>
            </a:r>
            <a:endParaRPr lang="cs-CZ" sz="2000" b="1" dirty="0"/>
          </a:p>
          <a:p>
            <a:r>
              <a:rPr lang="cs-CZ" sz="2000" dirty="0"/>
              <a:t>energií</a:t>
            </a:r>
          </a:p>
          <a:p>
            <a:r>
              <a:rPr lang="cs-CZ" sz="2000" dirty="0"/>
              <a:t>surovin</a:t>
            </a:r>
          </a:p>
          <a:p>
            <a:r>
              <a:rPr lang="cs-CZ" sz="2000" dirty="0"/>
              <a:t>kapacit </a:t>
            </a:r>
          </a:p>
        </p:txBody>
      </p:sp>
      <p:pic>
        <p:nvPicPr>
          <p:cNvPr id="74756" name="Picture 4"/>
          <p:cNvPicPr>
            <a:picLocks noGrp="1" noChangeAspect="1" noChangeArrowheads="1"/>
          </p:cNvPicPr>
          <p:nvPr>
            <p:ph type="clipArt" sz="half" idx="2"/>
          </p:nvPr>
        </p:nvPicPr>
        <p:blipFill>
          <a:blip r:embed="rId2" cstate="print"/>
          <a:srcRect/>
          <a:stretch>
            <a:fillRect/>
          </a:stretch>
        </p:blipFill>
        <p:spPr>
          <a:xfrm>
            <a:off x="3886200" y="2057400"/>
            <a:ext cx="5029200" cy="3751263"/>
          </a:xfrm>
          <a:noFill/>
          <a:ln w="12700">
            <a:solidFill>
              <a:schemeClr val="tx1"/>
            </a:solidFill>
          </a:ln>
        </p:spPr>
      </p:pic>
    </p:spTree>
  </p:cSld>
  <p:clrMapOvr>
    <a:masterClrMapping/>
  </p:clrMapOvr>
  <p:transition>
    <p:cover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cs-CZ" dirty="0" smtClean="0"/>
              <a:t>Rozvrhování </a:t>
            </a:r>
            <a:r>
              <a:rPr lang="cs-CZ" dirty="0"/>
              <a:t>operací </a:t>
            </a:r>
            <a:r>
              <a:rPr lang="cs-CZ" dirty="0" smtClean="0"/>
              <a:t/>
            </a:r>
            <a:br>
              <a:rPr lang="cs-CZ" dirty="0" smtClean="0"/>
            </a:br>
            <a:r>
              <a:rPr lang="cs-CZ" dirty="0" smtClean="0"/>
              <a:t>(</a:t>
            </a:r>
            <a:r>
              <a:rPr lang="cs-CZ" dirty="0" err="1" smtClean="0"/>
              <a:t>Operations</a:t>
            </a:r>
            <a:r>
              <a:rPr lang="cs-CZ" dirty="0" smtClean="0"/>
              <a:t> </a:t>
            </a:r>
            <a:r>
              <a:rPr lang="cs-CZ" dirty="0" err="1" smtClean="0"/>
              <a:t>Scheduling</a:t>
            </a:r>
            <a:r>
              <a:rPr lang="cs-CZ" dirty="0" smtClean="0"/>
              <a:t>)</a:t>
            </a:r>
            <a:endParaRPr lang="cs-CZ" dirty="0"/>
          </a:p>
        </p:txBody>
      </p:sp>
      <p:sp>
        <p:nvSpPr>
          <p:cNvPr id="75779" name="Rectangle 3"/>
          <p:cNvSpPr>
            <a:spLocks noGrp="1" noChangeArrowheads="1"/>
          </p:cNvSpPr>
          <p:nvPr>
            <p:ph type="body" idx="1"/>
          </p:nvPr>
        </p:nvSpPr>
        <p:spPr/>
        <p:txBody>
          <a:bodyPr/>
          <a:lstStyle/>
          <a:p>
            <a:pPr>
              <a:lnSpc>
                <a:spcPct val="90000"/>
              </a:lnSpc>
              <a:buFontTx/>
              <a:buNone/>
            </a:pPr>
            <a:r>
              <a:rPr lang="cs-CZ" sz="2800" dirty="0"/>
              <a:t>P</a:t>
            </a:r>
            <a:r>
              <a:rPr lang="cs-CZ" sz="2800" dirty="0" smtClean="0"/>
              <a:t>rovádění </a:t>
            </a:r>
            <a:r>
              <a:rPr lang="cs-CZ" sz="2800" dirty="0"/>
              <a:t>sekvencí na základě:</a:t>
            </a:r>
          </a:p>
          <a:p>
            <a:pPr lvl="1">
              <a:lnSpc>
                <a:spcPct val="90000"/>
              </a:lnSpc>
              <a:buFontTx/>
              <a:buChar char="•"/>
            </a:pPr>
            <a:r>
              <a:rPr lang="cs-CZ" dirty="0" smtClean="0"/>
              <a:t>priorit</a:t>
            </a:r>
            <a:r>
              <a:rPr lang="cs-CZ" dirty="0"/>
              <a:t>,</a:t>
            </a:r>
          </a:p>
          <a:p>
            <a:pPr lvl="1">
              <a:lnSpc>
                <a:spcPct val="90000"/>
              </a:lnSpc>
              <a:buFontTx/>
              <a:buChar char="•"/>
            </a:pPr>
            <a:r>
              <a:rPr lang="cs-CZ" dirty="0" smtClean="0"/>
              <a:t>příznaků</a:t>
            </a:r>
            <a:r>
              <a:rPr lang="cs-CZ" dirty="0"/>
              <a:t>, </a:t>
            </a:r>
          </a:p>
          <a:p>
            <a:pPr lvl="1">
              <a:lnSpc>
                <a:spcPct val="90000"/>
              </a:lnSpc>
              <a:buFontTx/>
              <a:buChar char="•"/>
            </a:pPr>
            <a:r>
              <a:rPr lang="cs-CZ" dirty="0"/>
              <a:t>charakteristik,</a:t>
            </a:r>
          </a:p>
          <a:p>
            <a:pPr lvl="1">
              <a:lnSpc>
                <a:spcPct val="90000"/>
              </a:lnSpc>
              <a:buFontTx/>
              <a:buChar char="•"/>
            </a:pPr>
            <a:r>
              <a:rPr lang="cs-CZ" dirty="0"/>
              <a:t>výrobních pravidel.</a:t>
            </a:r>
          </a:p>
          <a:p>
            <a:pPr>
              <a:lnSpc>
                <a:spcPct val="90000"/>
              </a:lnSpc>
              <a:buFontTx/>
              <a:buNone/>
            </a:pPr>
            <a:r>
              <a:rPr lang="cs-CZ" sz="2800" dirty="0" smtClean="0"/>
              <a:t>	</a:t>
            </a:r>
            <a:r>
              <a:rPr lang="cs-CZ" sz="1800" dirty="0" smtClean="0"/>
              <a:t>Operační </a:t>
            </a:r>
            <a:r>
              <a:rPr lang="cs-CZ" sz="1800" dirty="0"/>
              <a:t>a detailní rozvrhování je konečné a rozpoznává alternativy a překrývající se paralelní operace za </a:t>
            </a:r>
            <a:r>
              <a:rPr lang="cs-CZ" sz="1800" dirty="0" smtClean="0"/>
              <a:t>účelem </a:t>
            </a:r>
            <a:r>
              <a:rPr lang="cs-CZ" sz="1800" dirty="0"/>
              <a:t>kalkulace v detailu, exaktní čas zatížení zařízení  a vyrovnání, změna vzorců pro výpočty časů v </a:t>
            </a:r>
            <a:r>
              <a:rPr lang="cs-CZ" sz="1800" dirty="0" smtClean="0"/>
              <a:t>předpisech.</a:t>
            </a:r>
            <a:endParaRPr lang="cs-CZ" sz="1800" dirty="0"/>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899592" y="2852936"/>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solidFill>
              </a:rPr>
              <a:t>Účetní programy, ekonomické aplikace</a:t>
            </a:r>
            <a:endParaRPr lang="cs-CZ" sz="2400" dirty="0">
              <a:solidFill>
                <a:schemeClr val="tx1"/>
              </a:solidFill>
            </a:endParaRPr>
          </a:p>
        </p:txBody>
      </p:sp>
      <p:sp>
        <p:nvSpPr>
          <p:cNvPr id="5" name="Obdélník 4"/>
          <p:cNvSpPr/>
          <p:nvPr/>
        </p:nvSpPr>
        <p:spPr>
          <a:xfrm>
            <a:off x="3563888" y="2852936"/>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solidFill>
              </a:rPr>
              <a:t>Větší modulární systémy </a:t>
            </a:r>
            <a:endParaRPr lang="cs-CZ" sz="2400" dirty="0">
              <a:solidFill>
                <a:schemeClr val="tx1"/>
              </a:solidFill>
            </a:endParaRPr>
          </a:p>
        </p:txBody>
      </p:sp>
      <p:sp>
        <p:nvSpPr>
          <p:cNvPr id="6" name="Obdélník 5"/>
          <p:cNvSpPr/>
          <p:nvPr/>
        </p:nvSpPr>
        <p:spPr>
          <a:xfrm>
            <a:off x="6156176" y="2852936"/>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solidFill>
              </a:rPr>
              <a:t>Komplexní ERP</a:t>
            </a:r>
            <a:endParaRPr lang="cs-CZ" sz="2400" dirty="0">
              <a:solidFill>
                <a:schemeClr val="tx1"/>
              </a:solidFill>
            </a:endParaRPr>
          </a:p>
        </p:txBody>
      </p:sp>
      <p:cxnSp>
        <p:nvCxnSpPr>
          <p:cNvPr id="8" name="Přímá spojovací šipka 7"/>
          <p:cNvCxnSpPr>
            <a:stCxn id="4" idx="3"/>
          </p:cNvCxnSpPr>
          <p:nvPr/>
        </p:nvCxnSpPr>
        <p:spPr>
          <a:xfrm>
            <a:off x="3275856"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a:stCxn id="5" idx="3"/>
            <a:endCxn id="6" idx="1"/>
          </p:cNvCxnSpPr>
          <p:nvPr/>
        </p:nvCxnSpPr>
        <p:spPr>
          <a:xfrm>
            <a:off x="5940152"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66700"/>
            <a:ext cx="7772400" cy="1143000"/>
          </a:xfrm>
        </p:spPr>
        <p:txBody>
          <a:bodyPr/>
          <a:lstStyle/>
          <a:p>
            <a:r>
              <a:rPr lang="cs-CZ" dirty="0" err="1"/>
              <a:t>Ganttův</a:t>
            </a:r>
            <a:r>
              <a:rPr lang="cs-CZ" dirty="0"/>
              <a:t> diagram</a:t>
            </a:r>
          </a:p>
        </p:txBody>
      </p:sp>
      <p:pic>
        <p:nvPicPr>
          <p:cNvPr id="76803" name="Picture 3" descr="C:\Dokumenty\G2\images\gantt1.gif"/>
          <p:cNvPicPr>
            <a:picLocks noChangeAspect="1" noChangeArrowheads="1"/>
          </p:cNvPicPr>
          <p:nvPr/>
        </p:nvPicPr>
        <p:blipFill>
          <a:blip r:embed="rId2" cstate="print"/>
          <a:srcRect/>
          <a:stretch>
            <a:fillRect/>
          </a:stretch>
        </p:blipFill>
        <p:spPr bwMode="auto">
          <a:xfrm>
            <a:off x="457200" y="1176338"/>
            <a:ext cx="8239125" cy="5576887"/>
          </a:xfrm>
          <a:prstGeom prst="rect">
            <a:avLst/>
          </a:prstGeom>
          <a:noFill/>
        </p:spPr>
      </p:pic>
    </p:spTree>
  </p:cSld>
  <p:clrMapOvr>
    <a:masterClrMapping/>
  </p:clrMapOvr>
  <p:transition spd="med">
    <p:strips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cs-CZ" dirty="0" smtClean="0"/>
              <a:t>Řízení </a:t>
            </a:r>
            <a:r>
              <a:rPr lang="cs-CZ" dirty="0"/>
              <a:t>dokumentace </a:t>
            </a:r>
            <a:r>
              <a:rPr lang="cs-CZ" dirty="0" smtClean="0"/>
              <a:t/>
            </a:r>
            <a:br>
              <a:rPr lang="cs-CZ" dirty="0" smtClean="0"/>
            </a:br>
            <a:r>
              <a:rPr lang="cs-CZ" dirty="0" smtClean="0"/>
              <a:t>(</a:t>
            </a:r>
            <a:r>
              <a:rPr lang="cs-CZ" dirty="0" err="1" smtClean="0"/>
              <a:t>Document</a:t>
            </a:r>
            <a:r>
              <a:rPr lang="cs-CZ" dirty="0" smtClean="0"/>
              <a:t> </a:t>
            </a:r>
            <a:r>
              <a:rPr lang="cs-CZ" dirty="0" err="1" smtClean="0"/>
              <a:t>Control</a:t>
            </a:r>
            <a:r>
              <a:rPr lang="cs-CZ" dirty="0" smtClean="0"/>
              <a:t>)</a:t>
            </a:r>
            <a:endParaRPr lang="cs-CZ" dirty="0"/>
          </a:p>
        </p:txBody>
      </p:sp>
      <p:sp>
        <p:nvSpPr>
          <p:cNvPr id="77827" name="Rectangle 3"/>
          <p:cNvSpPr>
            <a:spLocks noGrp="1" noChangeArrowheads="1"/>
          </p:cNvSpPr>
          <p:nvPr>
            <p:ph type="body" idx="1"/>
          </p:nvPr>
        </p:nvSpPr>
        <p:spPr/>
        <p:txBody>
          <a:bodyPr/>
          <a:lstStyle/>
          <a:p>
            <a:pPr>
              <a:buFontTx/>
              <a:buNone/>
            </a:pPr>
            <a:r>
              <a:rPr lang="cs-CZ" sz="2400" dirty="0"/>
              <a:t>Záznamy a formuláře zahrnují:</a:t>
            </a:r>
          </a:p>
          <a:p>
            <a:pPr lvl="1">
              <a:buFontTx/>
              <a:buChar char="•"/>
            </a:pPr>
            <a:r>
              <a:rPr lang="cs-CZ" sz="2400" dirty="0" smtClean="0"/>
              <a:t>pracovní </a:t>
            </a:r>
            <a:r>
              <a:rPr lang="cs-CZ" sz="2400" dirty="0"/>
              <a:t>instrukce,</a:t>
            </a:r>
          </a:p>
          <a:p>
            <a:pPr lvl="1">
              <a:buFontTx/>
              <a:buChar char="•"/>
            </a:pPr>
            <a:r>
              <a:rPr lang="cs-CZ" sz="2400" dirty="0"/>
              <a:t>návody,</a:t>
            </a:r>
          </a:p>
          <a:p>
            <a:pPr lvl="1">
              <a:buFontTx/>
              <a:buChar char="•"/>
            </a:pPr>
            <a:r>
              <a:rPr lang="cs-CZ" sz="2400" dirty="0"/>
              <a:t>projektovou dokumentaci,</a:t>
            </a:r>
          </a:p>
          <a:p>
            <a:pPr lvl="1">
              <a:buFontTx/>
              <a:buChar char="•"/>
            </a:pPr>
            <a:r>
              <a:rPr lang="cs-CZ" sz="2400" dirty="0"/>
              <a:t>standardní operační procedury,</a:t>
            </a:r>
          </a:p>
          <a:p>
            <a:pPr lvl="1">
              <a:buFontTx/>
              <a:buChar char="•"/>
            </a:pPr>
            <a:r>
              <a:rPr lang="cs-CZ" sz="2400" dirty="0"/>
              <a:t>části programů,</a:t>
            </a:r>
          </a:p>
          <a:p>
            <a:pPr lvl="1">
              <a:buFontTx/>
              <a:buChar char="•"/>
            </a:pPr>
            <a:r>
              <a:rPr lang="cs-CZ" sz="2400" dirty="0" smtClean="0"/>
              <a:t>záznamy </a:t>
            </a:r>
            <a:r>
              <a:rPr lang="cs-CZ" sz="2400" dirty="0"/>
              <a:t>o dávkách,</a:t>
            </a:r>
          </a:p>
          <a:p>
            <a:pPr lvl="1">
              <a:buFontTx/>
              <a:buChar char="•"/>
            </a:pPr>
            <a:r>
              <a:rPr lang="cs-CZ" sz="2400" dirty="0"/>
              <a:t>poznámky o inženýrských změnách,</a:t>
            </a:r>
          </a:p>
          <a:p>
            <a:pPr lvl="1">
              <a:buFontTx/>
              <a:buChar char="•"/>
            </a:pPr>
            <a:r>
              <a:rPr lang="cs-CZ" sz="2400" dirty="0"/>
              <a:t>záznamy z </a:t>
            </a:r>
            <a:r>
              <a:rPr lang="cs-CZ" sz="2400" dirty="0" smtClean="0"/>
              <a:t>komunikace</a:t>
            </a:r>
          </a:p>
          <a:p>
            <a:pPr lvl="1">
              <a:buFontTx/>
              <a:buChar char="•"/>
            </a:pPr>
            <a:r>
              <a:rPr lang="cs-CZ" sz="2400" dirty="0" smtClean="0"/>
              <a:t>plány, receptury a výsledky výroby. </a:t>
            </a:r>
          </a:p>
          <a:p>
            <a:pPr lvl="1">
              <a:buFontTx/>
              <a:buChar char="•"/>
            </a:pPr>
            <a:endParaRPr lang="cs-CZ" sz="2400" dirty="0"/>
          </a:p>
          <a:p>
            <a:pPr lvl="1">
              <a:buFontTx/>
              <a:buChar char="•"/>
            </a:pPr>
            <a:endParaRPr lang="cs-CZ" sz="2000" b="1" dirty="0"/>
          </a:p>
        </p:txBody>
      </p:sp>
    </p:spTree>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cs-CZ" dirty="0" smtClean="0"/>
              <a:t>Řízení </a:t>
            </a:r>
            <a:r>
              <a:rPr lang="cs-CZ" dirty="0"/>
              <a:t>pracovních sil </a:t>
            </a:r>
            <a:r>
              <a:rPr lang="cs-CZ" dirty="0" smtClean="0"/>
              <a:t> </a:t>
            </a:r>
            <a:br>
              <a:rPr lang="cs-CZ" dirty="0" smtClean="0"/>
            </a:br>
            <a:r>
              <a:rPr lang="cs-CZ" dirty="0" smtClean="0"/>
              <a:t>(</a:t>
            </a:r>
            <a:r>
              <a:rPr lang="cs-CZ" dirty="0" err="1" smtClean="0"/>
              <a:t>Labour</a:t>
            </a:r>
            <a:r>
              <a:rPr lang="cs-CZ" dirty="0" smtClean="0"/>
              <a:t> Management)</a:t>
            </a:r>
            <a:endParaRPr lang="cs-CZ" dirty="0"/>
          </a:p>
        </p:txBody>
      </p:sp>
      <p:sp>
        <p:nvSpPr>
          <p:cNvPr id="78851" name="Rectangle 3"/>
          <p:cNvSpPr>
            <a:spLocks noGrp="1" noChangeArrowheads="1"/>
          </p:cNvSpPr>
          <p:nvPr>
            <p:ph type="body" idx="1"/>
          </p:nvPr>
        </p:nvSpPr>
        <p:spPr/>
        <p:txBody>
          <a:bodyPr/>
          <a:lstStyle/>
          <a:p>
            <a:r>
              <a:rPr lang="cs-CZ" sz="2800" dirty="0" smtClean="0"/>
              <a:t>Zahrnuje </a:t>
            </a:r>
            <a:r>
              <a:rPr lang="cs-CZ" sz="2800" dirty="0"/>
              <a:t>reporty spotřeby času a </a:t>
            </a:r>
            <a:r>
              <a:rPr lang="cs-CZ" sz="2800" dirty="0" smtClean="0"/>
              <a:t>přítomnosti pracovníků,</a:t>
            </a:r>
          </a:p>
          <a:p>
            <a:r>
              <a:rPr lang="cs-CZ" sz="2800" dirty="0" smtClean="0"/>
              <a:t>Oprávnění</a:t>
            </a:r>
            <a:endParaRPr lang="cs-CZ" sz="2800" dirty="0"/>
          </a:p>
          <a:p>
            <a:r>
              <a:rPr lang="cs-CZ" sz="2800" dirty="0" smtClean="0"/>
              <a:t>Certifikace pracovníků,</a:t>
            </a:r>
          </a:p>
          <a:p>
            <a:endParaRPr lang="cs-CZ" sz="2800" dirty="0" smtClean="0"/>
          </a:p>
          <a:p>
            <a:endParaRPr lang="cs-CZ" sz="2800" dirty="0" smtClean="0"/>
          </a:p>
        </p:txBody>
      </p:sp>
    </p:spTree>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cs-CZ" dirty="0" smtClean="0"/>
              <a:t>Řízení údržby </a:t>
            </a:r>
            <a:br>
              <a:rPr lang="cs-CZ" dirty="0" smtClean="0"/>
            </a:br>
            <a:r>
              <a:rPr lang="cs-CZ" dirty="0" smtClean="0"/>
              <a:t>(</a:t>
            </a:r>
            <a:r>
              <a:rPr lang="cs-CZ" dirty="0" err="1" smtClean="0"/>
              <a:t>Maintenance</a:t>
            </a:r>
            <a:r>
              <a:rPr lang="cs-CZ" dirty="0" smtClean="0"/>
              <a:t> Management) </a:t>
            </a:r>
            <a:endParaRPr lang="cs-CZ" dirty="0"/>
          </a:p>
        </p:txBody>
      </p:sp>
      <p:sp>
        <p:nvSpPr>
          <p:cNvPr id="79875" name="Rectangle 3"/>
          <p:cNvSpPr>
            <a:spLocks noGrp="1" noChangeArrowheads="1"/>
          </p:cNvSpPr>
          <p:nvPr>
            <p:ph type="body" idx="1"/>
          </p:nvPr>
        </p:nvSpPr>
        <p:spPr/>
        <p:txBody>
          <a:bodyPr/>
          <a:lstStyle/>
          <a:p>
            <a:r>
              <a:rPr lang="cs-CZ" sz="2800" dirty="0"/>
              <a:t>zabezpečuje zařízení  a nástroje  použitelné pro výrobu </a:t>
            </a:r>
          </a:p>
          <a:p>
            <a:r>
              <a:rPr lang="cs-CZ" sz="2800" dirty="0"/>
              <a:t>zahrnuje  rozvrhování periodické a preventivní údržby, a také reakci na bezprostřední problémy</a:t>
            </a:r>
          </a:p>
          <a:p>
            <a:r>
              <a:rPr lang="cs-CZ" sz="2800" dirty="0"/>
              <a:t>udržuje historii posledních událostí nebo problémů pro  podporu jejich  diagnostiky </a:t>
            </a:r>
          </a:p>
        </p:txBody>
      </p:sp>
    </p:spTree>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endParaRPr lang="cs-CZ" dirty="0" smtClean="0"/>
          </a:p>
        </p:txBody>
      </p:sp>
      <p:sp>
        <p:nvSpPr>
          <p:cNvPr id="12291" name="Zástupný symbol pro obsah 2"/>
          <p:cNvSpPr>
            <a:spLocks noGrp="1"/>
          </p:cNvSpPr>
          <p:nvPr>
            <p:ph idx="1"/>
          </p:nvPr>
        </p:nvSpPr>
        <p:spPr/>
        <p:txBody>
          <a:bodyPr/>
          <a:lstStyle/>
          <a:p>
            <a:pPr eaLnBrk="1" hangingPunct="1">
              <a:buFontTx/>
              <a:buNone/>
            </a:pPr>
            <a:endParaRPr lang="cs-CZ" dirty="0" smtClean="0"/>
          </a:p>
          <a:p>
            <a:pPr eaLnBrk="1" hangingPunct="1">
              <a:buFontTx/>
              <a:buNone/>
            </a:pPr>
            <a:endParaRPr lang="cs-CZ" dirty="0" smtClean="0">
              <a:solidFill>
                <a:srgbClr val="C00000"/>
              </a:solidFill>
            </a:endParaRPr>
          </a:p>
          <a:p>
            <a:pPr algn="ctr" eaLnBrk="1" hangingPunct="1">
              <a:buFontTx/>
              <a:buNone/>
            </a:pPr>
            <a:r>
              <a:rPr lang="cs-CZ" dirty="0" smtClean="0">
                <a:solidFill>
                  <a:srgbClr val="C00000"/>
                </a:solidFill>
              </a:rPr>
              <a:t>Související technologie</a:t>
            </a:r>
          </a:p>
          <a:p>
            <a:pPr eaLnBrk="1" hangingPunct="1">
              <a:buFontTx/>
              <a:buNone/>
            </a:pPr>
            <a:endParaRPr lang="cs-CZ" dirty="0" smtClean="0">
              <a:solidFill>
                <a:srgbClr val="C00000"/>
              </a:solidFill>
            </a:endParaRPr>
          </a:p>
          <a:p>
            <a:pPr eaLnBrk="1" hangingPunct="1">
              <a:buFontTx/>
              <a:buNone/>
            </a:pPr>
            <a:r>
              <a:rPr lang="cs-CZ" sz="2000" dirty="0" smtClean="0"/>
              <a:t>	</a:t>
            </a:r>
          </a:p>
          <a:p>
            <a:pPr eaLnBrk="1" hangingPunct="1">
              <a:buFontTx/>
              <a:buNone/>
            </a:pPr>
            <a:endParaRPr lang="cs-CZ"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dirty="0" smtClean="0"/>
              <a:t>QMS</a:t>
            </a:r>
          </a:p>
        </p:txBody>
      </p:sp>
      <p:sp>
        <p:nvSpPr>
          <p:cNvPr id="12291" name="Zástupný symbol pro obsah 2"/>
          <p:cNvSpPr>
            <a:spLocks noGrp="1"/>
          </p:cNvSpPr>
          <p:nvPr>
            <p:ph idx="1"/>
          </p:nvPr>
        </p:nvSpPr>
        <p:spPr/>
        <p:txBody>
          <a:bodyPr/>
          <a:lstStyle/>
          <a:p>
            <a:pPr eaLnBrk="1" hangingPunct="1">
              <a:buFontTx/>
              <a:buNone/>
            </a:pPr>
            <a:r>
              <a:rPr lang="cs-CZ" dirty="0" smtClean="0"/>
              <a:t>QMS = </a:t>
            </a:r>
            <a:r>
              <a:rPr lang="cs-CZ" dirty="0" err="1" smtClean="0"/>
              <a:t>Quality</a:t>
            </a:r>
            <a:r>
              <a:rPr lang="cs-CZ" dirty="0" smtClean="0"/>
              <a:t> Management </a:t>
            </a:r>
            <a:r>
              <a:rPr lang="cs-CZ" dirty="0" err="1" smtClean="0"/>
              <a:t>System</a:t>
            </a:r>
            <a:endParaRPr lang="cs-CZ" dirty="0" smtClean="0"/>
          </a:p>
          <a:p>
            <a:pPr eaLnBrk="1" hangingPunct="1">
              <a:buFontTx/>
              <a:buNone/>
            </a:pPr>
            <a:endParaRPr lang="cs-CZ" dirty="0" smtClean="0"/>
          </a:p>
          <a:p>
            <a:pPr eaLnBrk="1" hangingPunct="1">
              <a:buFontTx/>
              <a:buNone/>
            </a:pPr>
            <a:endParaRPr lang="cs-CZ" dirty="0" smtClean="0">
              <a:solidFill>
                <a:srgbClr val="C00000"/>
              </a:solidFill>
            </a:endParaRPr>
          </a:p>
          <a:p>
            <a:pPr eaLnBrk="1" hangingPunct="1">
              <a:buFontTx/>
              <a:buNone/>
            </a:pPr>
            <a:r>
              <a:rPr lang="cs-CZ" dirty="0" smtClean="0">
                <a:solidFill>
                  <a:srgbClr val="C00000"/>
                </a:solidFill>
              </a:rPr>
              <a:t>Systém řízení jakosti</a:t>
            </a:r>
          </a:p>
          <a:p>
            <a:pPr eaLnBrk="1" hangingPunct="1">
              <a:buFontTx/>
              <a:buNone/>
            </a:pPr>
            <a:endParaRPr lang="cs-CZ" dirty="0" smtClean="0">
              <a:solidFill>
                <a:srgbClr val="C00000"/>
              </a:solidFill>
            </a:endParaRPr>
          </a:p>
          <a:p>
            <a:pPr eaLnBrk="1" hangingPunct="1">
              <a:buFontTx/>
              <a:buNone/>
            </a:pPr>
            <a:r>
              <a:rPr lang="cs-CZ" sz="2000" dirty="0" smtClean="0"/>
              <a:t>	Skupina postojů, procesů a procedur vyžadovaných pro plánování a provádění (výroba/služby) v oblasti hlavní činnosti organizace</a:t>
            </a:r>
          </a:p>
          <a:p>
            <a:pPr eaLnBrk="1" hangingPunct="1">
              <a:buFontTx/>
              <a:buNone/>
            </a:pPr>
            <a:endParaRPr lang="cs-CZ"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PLM</a:t>
            </a:r>
            <a:endParaRPr lang="cs-CZ" dirty="0"/>
          </a:p>
        </p:txBody>
      </p:sp>
      <p:sp>
        <p:nvSpPr>
          <p:cNvPr id="3" name="Zástupný symbol pro obsah 2"/>
          <p:cNvSpPr>
            <a:spLocks noGrp="1"/>
          </p:cNvSpPr>
          <p:nvPr>
            <p:ph idx="1"/>
          </p:nvPr>
        </p:nvSpPr>
        <p:spPr/>
        <p:txBody>
          <a:bodyPr/>
          <a:lstStyle/>
          <a:p>
            <a:pPr>
              <a:buNone/>
            </a:pPr>
            <a:r>
              <a:rPr lang="cs-CZ" dirty="0" smtClean="0"/>
              <a:t>PLM = </a:t>
            </a:r>
            <a:r>
              <a:rPr lang="cs-CZ" dirty="0" err="1" smtClean="0"/>
              <a:t>Product</a:t>
            </a:r>
            <a:r>
              <a:rPr lang="cs-CZ" dirty="0" smtClean="0"/>
              <a:t> </a:t>
            </a:r>
            <a:r>
              <a:rPr lang="cs-CZ" dirty="0" err="1" smtClean="0"/>
              <a:t>Lifecycle</a:t>
            </a:r>
            <a:r>
              <a:rPr lang="cs-CZ" dirty="0" smtClean="0"/>
              <a:t> Management</a:t>
            </a:r>
          </a:p>
          <a:p>
            <a:pPr>
              <a:buNone/>
            </a:pPr>
            <a:endParaRPr lang="cs-CZ" dirty="0" smtClean="0"/>
          </a:p>
          <a:p>
            <a:pPr>
              <a:buNone/>
            </a:pPr>
            <a:r>
              <a:rPr lang="cs-CZ" dirty="0" smtClean="0"/>
              <a:t>správa životního cyklu výrobku, informační strategie; podchycení nejlepších metod a vědomostí získaných v průběhu celého života výrobku</a:t>
            </a:r>
          </a:p>
          <a:p>
            <a:pPr>
              <a:buNone/>
            </a:pPr>
            <a:r>
              <a:rPr lang="cs-CZ" sz="2400" dirty="0" smtClean="0"/>
              <a:t>Konvergence CAD, CAM, PDM (</a:t>
            </a:r>
            <a:r>
              <a:rPr lang="cs-CZ" sz="2400" dirty="0" err="1" smtClean="0"/>
              <a:t>Product</a:t>
            </a:r>
            <a:r>
              <a:rPr lang="cs-CZ" sz="2400" dirty="0" smtClean="0"/>
              <a:t> Data Management; aplikace, která řeší vytváření, správu a publikování dat o produktu)</a:t>
            </a:r>
            <a:endParaRPr lang="cs-CZ"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CAM</a:t>
            </a:r>
            <a:endParaRPr lang="cs-CZ" dirty="0"/>
          </a:p>
        </p:txBody>
      </p:sp>
      <p:sp>
        <p:nvSpPr>
          <p:cNvPr id="3" name="Zástupný symbol pro obsah 2"/>
          <p:cNvSpPr>
            <a:spLocks noGrp="1"/>
          </p:cNvSpPr>
          <p:nvPr>
            <p:ph idx="1"/>
          </p:nvPr>
        </p:nvSpPr>
        <p:spPr/>
        <p:txBody>
          <a:bodyPr/>
          <a:lstStyle/>
          <a:p>
            <a:pPr>
              <a:buNone/>
            </a:pPr>
            <a:r>
              <a:rPr lang="cs-CZ" dirty="0" smtClean="0"/>
              <a:t>CAM = </a:t>
            </a:r>
            <a:r>
              <a:rPr lang="cs-CZ" dirty="0" err="1" smtClean="0"/>
              <a:t>Computer</a:t>
            </a:r>
            <a:r>
              <a:rPr lang="cs-CZ" dirty="0" smtClean="0"/>
              <a:t> </a:t>
            </a:r>
            <a:r>
              <a:rPr lang="cs-CZ" dirty="0" err="1" smtClean="0"/>
              <a:t>Aided</a:t>
            </a:r>
            <a:r>
              <a:rPr lang="cs-CZ" dirty="0" smtClean="0"/>
              <a:t> </a:t>
            </a:r>
            <a:r>
              <a:rPr lang="cs-CZ" dirty="0" err="1" smtClean="0"/>
              <a:t>Manufacturing</a:t>
            </a:r>
            <a:endParaRPr lang="cs-CZ" dirty="0" smtClean="0"/>
          </a:p>
          <a:p>
            <a:pPr>
              <a:buNone/>
            </a:pPr>
            <a:endParaRPr lang="cs-CZ" dirty="0" smtClean="0"/>
          </a:p>
          <a:p>
            <a:pPr>
              <a:buNone/>
            </a:pPr>
            <a:endParaRPr lang="cs-CZ" dirty="0" smtClean="0"/>
          </a:p>
          <a:p>
            <a:pPr>
              <a:buNone/>
            </a:pPr>
            <a:r>
              <a:rPr lang="cs-CZ" dirty="0" smtClean="0"/>
              <a:t>Počítačová podpora obrábění</a:t>
            </a:r>
          </a:p>
          <a:p>
            <a:pPr>
              <a:buNone/>
            </a:pPr>
            <a:r>
              <a:rPr lang="cs-CZ" dirty="0" smtClean="0"/>
              <a:t>CNC stroje </a:t>
            </a:r>
            <a:r>
              <a:rPr lang="cs-CZ" sz="2400" dirty="0" smtClean="0"/>
              <a:t>(=</a:t>
            </a:r>
            <a:r>
              <a:rPr lang="cs-CZ" sz="2400" b="1" dirty="0" smtClean="0"/>
              <a:t> </a:t>
            </a:r>
            <a:r>
              <a:rPr lang="cs-CZ" sz="2400" dirty="0" err="1" smtClean="0"/>
              <a:t>computer</a:t>
            </a:r>
            <a:r>
              <a:rPr lang="cs-CZ" sz="2400" dirty="0" smtClean="0"/>
              <a:t> </a:t>
            </a:r>
            <a:r>
              <a:rPr lang="cs-CZ" sz="2400" dirty="0" err="1" smtClean="0"/>
              <a:t>numerical</a:t>
            </a:r>
            <a:r>
              <a:rPr lang="cs-CZ" sz="2400" dirty="0" smtClean="0"/>
              <a:t> </a:t>
            </a:r>
            <a:r>
              <a:rPr lang="cs-CZ" sz="2400" dirty="0" err="1" smtClean="0"/>
              <a:t>controlled</a:t>
            </a:r>
            <a:r>
              <a:rPr lang="cs-CZ" sz="2400" b="1" dirty="0" smtClean="0"/>
              <a:t>)</a:t>
            </a:r>
            <a:endParaRPr lang="cs-CZ"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APS</a:t>
            </a:r>
            <a:endParaRPr lang="cs-CZ" dirty="0"/>
          </a:p>
        </p:txBody>
      </p:sp>
      <p:sp>
        <p:nvSpPr>
          <p:cNvPr id="3" name="Zástupný symbol pro obsah 2"/>
          <p:cNvSpPr>
            <a:spLocks noGrp="1"/>
          </p:cNvSpPr>
          <p:nvPr>
            <p:ph idx="1"/>
          </p:nvPr>
        </p:nvSpPr>
        <p:spPr/>
        <p:txBody>
          <a:bodyPr/>
          <a:lstStyle/>
          <a:p>
            <a:pPr algn="ctr">
              <a:buNone/>
            </a:pPr>
            <a:r>
              <a:rPr lang="cs-CZ" b="1" dirty="0" err="1" smtClean="0">
                <a:solidFill>
                  <a:srgbClr val="0070C0"/>
                </a:solidFill>
              </a:rPr>
              <a:t>Advanced</a:t>
            </a:r>
            <a:r>
              <a:rPr lang="cs-CZ" b="1" dirty="0" smtClean="0">
                <a:solidFill>
                  <a:srgbClr val="0070C0"/>
                </a:solidFill>
              </a:rPr>
              <a:t> </a:t>
            </a:r>
            <a:r>
              <a:rPr lang="cs-CZ" b="1" dirty="0" err="1" smtClean="0">
                <a:solidFill>
                  <a:srgbClr val="0070C0"/>
                </a:solidFill>
              </a:rPr>
              <a:t>Planning</a:t>
            </a:r>
            <a:r>
              <a:rPr lang="cs-CZ" b="1" dirty="0" smtClean="0">
                <a:solidFill>
                  <a:srgbClr val="0070C0"/>
                </a:solidFill>
              </a:rPr>
              <a:t> </a:t>
            </a:r>
            <a:r>
              <a:rPr lang="cs-CZ" b="1" dirty="0" err="1" smtClean="0">
                <a:solidFill>
                  <a:srgbClr val="0070C0"/>
                </a:solidFill>
              </a:rPr>
              <a:t>and</a:t>
            </a:r>
            <a:r>
              <a:rPr lang="cs-CZ" b="1" dirty="0" smtClean="0">
                <a:solidFill>
                  <a:srgbClr val="0070C0"/>
                </a:solidFill>
              </a:rPr>
              <a:t> </a:t>
            </a:r>
            <a:r>
              <a:rPr lang="cs-CZ" b="1" dirty="0" err="1" smtClean="0">
                <a:solidFill>
                  <a:srgbClr val="0070C0"/>
                </a:solidFill>
              </a:rPr>
              <a:t>Scheduling</a:t>
            </a:r>
            <a:endParaRPr lang="cs-CZ" b="1" dirty="0" smtClean="0">
              <a:solidFill>
                <a:srgbClr val="0070C0"/>
              </a:solidFill>
            </a:endParaRPr>
          </a:p>
          <a:p>
            <a:pPr algn="ctr">
              <a:buNone/>
            </a:pPr>
            <a:endParaRPr lang="cs-CZ" b="1" dirty="0" smtClean="0">
              <a:solidFill>
                <a:srgbClr val="0070C0"/>
              </a:solidFill>
            </a:endParaRPr>
          </a:p>
          <a:p>
            <a:pPr lvl="1"/>
            <a:r>
              <a:rPr lang="cs-CZ" dirty="0" smtClean="0"/>
              <a:t>Velikost a posloupnost výrobních dávek, jejich priority a požadavky na suroviny</a:t>
            </a:r>
          </a:p>
          <a:p>
            <a:pPr lvl="1"/>
            <a:r>
              <a:rPr lang="cs-CZ" dirty="0" smtClean="0"/>
              <a:t>Plánování výroby s ohledem na její kapacity</a:t>
            </a:r>
          </a:p>
          <a:p>
            <a:pPr lvl="1"/>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lstStyle/>
          <a:p>
            <a:r>
              <a:rPr lang="cs-CZ" dirty="0" smtClean="0"/>
              <a:t>Cobol</a:t>
            </a:r>
          </a:p>
          <a:p>
            <a:r>
              <a:rPr lang="cs-CZ" dirty="0" smtClean="0"/>
              <a:t>MRP – </a:t>
            </a:r>
            <a:r>
              <a:rPr lang="cs-CZ" dirty="0" err="1" smtClean="0"/>
              <a:t>Material</a:t>
            </a:r>
            <a:r>
              <a:rPr lang="cs-CZ" dirty="0" smtClean="0"/>
              <a:t> </a:t>
            </a:r>
            <a:r>
              <a:rPr lang="cs-CZ" dirty="0" err="1" smtClean="0"/>
              <a:t>Requirements</a:t>
            </a:r>
            <a:r>
              <a:rPr lang="cs-CZ" dirty="0" smtClean="0"/>
              <a:t> </a:t>
            </a:r>
            <a:r>
              <a:rPr lang="cs-CZ" dirty="0" err="1" smtClean="0"/>
              <a:t>Planning</a:t>
            </a:r>
            <a:r>
              <a:rPr lang="cs-CZ" dirty="0" smtClean="0"/>
              <a:t> - materiálové plánování výroby</a:t>
            </a:r>
          </a:p>
          <a:p>
            <a:r>
              <a:rPr lang="cs-CZ" dirty="0" smtClean="0"/>
              <a:t>MRP II –  </a:t>
            </a:r>
            <a:r>
              <a:rPr lang="cs-CZ" dirty="0" err="1" smtClean="0"/>
              <a:t>Manufacturing</a:t>
            </a:r>
            <a:r>
              <a:rPr lang="cs-CZ" dirty="0" smtClean="0"/>
              <a:t> </a:t>
            </a:r>
            <a:r>
              <a:rPr lang="cs-CZ" dirty="0" err="1" smtClean="0"/>
              <a:t>Resource</a:t>
            </a:r>
            <a:r>
              <a:rPr lang="cs-CZ" dirty="0" smtClean="0"/>
              <a:t> </a:t>
            </a:r>
            <a:r>
              <a:rPr lang="cs-CZ" dirty="0" err="1" smtClean="0"/>
              <a:t>Planning</a:t>
            </a:r>
            <a:r>
              <a:rPr lang="cs-CZ" dirty="0" smtClean="0"/>
              <a:t>) řízení a optimalizace dodávek materiálu</a:t>
            </a:r>
          </a:p>
          <a:p>
            <a:r>
              <a:rPr lang="cs-CZ" dirty="0" smtClean="0"/>
              <a:t>ERP</a:t>
            </a:r>
            <a:endParaRPr lang="cs-CZ"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Just-in-time (JIT)</a:t>
            </a:r>
            <a:endParaRPr lang="cs-CZ" dirty="0"/>
          </a:p>
        </p:txBody>
      </p:sp>
      <p:sp>
        <p:nvSpPr>
          <p:cNvPr id="3" name="Zástupný symbol pro obsah 2"/>
          <p:cNvSpPr>
            <a:spLocks noGrp="1"/>
          </p:cNvSpPr>
          <p:nvPr>
            <p:ph idx="1"/>
          </p:nvPr>
        </p:nvSpPr>
        <p:spPr/>
        <p:txBody>
          <a:bodyPr/>
          <a:lstStyle/>
          <a:p>
            <a:r>
              <a:rPr lang="pl-PL" dirty="0" smtClean="0"/>
              <a:t>JIT je strategie řízení výroby, která je založena na úspoře nákladů produkce díky redukci nákladů na skladování. </a:t>
            </a:r>
          </a:p>
          <a:p>
            <a:r>
              <a:rPr lang="pl-PL" dirty="0" smtClean="0"/>
              <a:t>JIT:</a:t>
            </a:r>
          </a:p>
          <a:p>
            <a:pPr lvl="1"/>
            <a:r>
              <a:rPr lang="pl-PL" dirty="0" smtClean="0"/>
              <a:t>Vysoká jakost,</a:t>
            </a:r>
          </a:p>
          <a:p>
            <a:pPr lvl="1"/>
            <a:r>
              <a:rPr lang="pl-PL" dirty="0" smtClean="0"/>
              <a:t>Krátké cykly objednávek,</a:t>
            </a:r>
          </a:p>
          <a:p>
            <a:pPr lvl="1"/>
            <a:r>
              <a:rPr lang="pl-PL" dirty="0" smtClean="0"/>
              <a:t>Eliminace zásob,</a:t>
            </a:r>
          </a:p>
          <a:p>
            <a:endParaRPr lang="cs-CZ"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Forecasting</a:t>
            </a:r>
            <a:endParaRPr lang="cs-CZ" dirty="0"/>
          </a:p>
        </p:txBody>
      </p:sp>
      <p:sp>
        <p:nvSpPr>
          <p:cNvPr id="3" name="Zástupný symbol pro obsah 2"/>
          <p:cNvSpPr>
            <a:spLocks noGrp="1"/>
          </p:cNvSpPr>
          <p:nvPr>
            <p:ph idx="1"/>
          </p:nvPr>
        </p:nvSpPr>
        <p:spPr/>
        <p:txBody>
          <a:bodyPr/>
          <a:lstStyle/>
          <a:p>
            <a:r>
              <a:rPr lang="en-US" b="1" dirty="0" smtClean="0"/>
              <a:t>Forecasting</a:t>
            </a:r>
            <a:r>
              <a:rPr lang="en-US" dirty="0" smtClean="0"/>
              <a:t> </a:t>
            </a:r>
            <a:r>
              <a:rPr lang="cs-CZ" dirty="0" smtClean="0"/>
              <a:t>- predikce</a:t>
            </a:r>
            <a:r>
              <a:rPr lang="en-US" dirty="0" smtClean="0"/>
              <a:t> </a:t>
            </a:r>
            <a:endParaRPr lang="cs-CZ" dirty="0" smtClean="0"/>
          </a:p>
          <a:p>
            <a:r>
              <a:rPr lang="en-US" b="1" dirty="0" smtClean="0"/>
              <a:t>Demand Planning </a:t>
            </a:r>
            <a:r>
              <a:rPr lang="cs-CZ" b="1" dirty="0" smtClean="0"/>
              <a:t> - </a:t>
            </a:r>
            <a:r>
              <a:rPr lang="cs-CZ" dirty="0" smtClean="0"/>
              <a:t>predikce požadavků na produkty</a:t>
            </a:r>
            <a:endParaRPr lang="cs-C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Typy </a:t>
            </a:r>
            <a:r>
              <a:rPr lang="cs-CZ" b="1" dirty="0" err="1" smtClean="0"/>
              <a:t>Forecastingu</a:t>
            </a:r>
            <a:endParaRPr lang="cs-CZ" dirty="0"/>
          </a:p>
        </p:txBody>
      </p:sp>
      <p:sp>
        <p:nvSpPr>
          <p:cNvPr id="3" name="Zástupný symbol pro obsah 2"/>
          <p:cNvSpPr>
            <a:spLocks noGrp="1"/>
          </p:cNvSpPr>
          <p:nvPr>
            <p:ph idx="1"/>
          </p:nvPr>
        </p:nvSpPr>
        <p:spPr/>
        <p:txBody>
          <a:bodyPr/>
          <a:lstStyle/>
          <a:p>
            <a:r>
              <a:rPr lang="cs-CZ" dirty="0" err="1" smtClean="0"/>
              <a:t>Sales</a:t>
            </a:r>
            <a:r>
              <a:rPr lang="cs-CZ" dirty="0" smtClean="0"/>
              <a:t> </a:t>
            </a:r>
            <a:r>
              <a:rPr lang="cs-CZ" dirty="0" err="1" smtClean="0"/>
              <a:t>Forecast</a:t>
            </a:r>
            <a:endParaRPr lang="cs-CZ" dirty="0" smtClean="0"/>
          </a:p>
          <a:p>
            <a:r>
              <a:rPr lang="cs-CZ" dirty="0" err="1" smtClean="0"/>
              <a:t>Demand</a:t>
            </a:r>
            <a:r>
              <a:rPr lang="cs-CZ" dirty="0" smtClean="0"/>
              <a:t> </a:t>
            </a:r>
            <a:r>
              <a:rPr lang="cs-CZ" dirty="0" err="1" smtClean="0"/>
              <a:t>Forecast</a:t>
            </a:r>
            <a:endParaRPr lang="cs-CZ" dirty="0" smtClean="0"/>
          </a:p>
          <a:p>
            <a:r>
              <a:rPr lang="cs-CZ" dirty="0" err="1" smtClean="0"/>
              <a:t>Revenue</a:t>
            </a:r>
            <a:r>
              <a:rPr lang="cs-CZ" dirty="0" smtClean="0"/>
              <a:t> </a:t>
            </a:r>
            <a:r>
              <a:rPr lang="cs-CZ" dirty="0" err="1" smtClean="0"/>
              <a:t>Forecast</a:t>
            </a:r>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systémy SCM</a:t>
            </a:r>
            <a:endParaRPr lang="cs-CZ" dirty="0"/>
          </a:p>
        </p:txBody>
      </p:sp>
      <p:sp>
        <p:nvSpPr>
          <p:cNvPr id="3" name="Zástupný symbol pro obsah 2"/>
          <p:cNvSpPr>
            <a:spLocks noGrp="1"/>
          </p:cNvSpPr>
          <p:nvPr>
            <p:ph idx="1"/>
          </p:nvPr>
        </p:nvSpPr>
        <p:spPr/>
        <p:txBody>
          <a:bodyPr/>
          <a:lstStyle/>
          <a:p>
            <a:pPr>
              <a:buNone/>
            </a:pPr>
            <a:r>
              <a:rPr lang="cs-CZ" b="1" dirty="0" smtClean="0">
                <a:solidFill>
                  <a:srgbClr val="00B050"/>
                </a:solidFill>
              </a:rPr>
              <a:t>SCM</a:t>
            </a:r>
            <a:r>
              <a:rPr lang="cs-CZ" b="1" dirty="0" smtClean="0"/>
              <a:t> – </a:t>
            </a:r>
            <a:r>
              <a:rPr lang="cs-CZ" b="1" dirty="0" err="1" smtClean="0">
                <a:solidFill>
                  <a:srgbClr val="00B050"/>
                </a:solidFill>
              </a:rPr>
              <a:t>Supply</a:t>
            </a:r>
            <a:r>
              <a:rPr lang="cs-CZ" b="1" dirty="0" smtClean="0">
                <a:solidFill>
                  <a:srgbClr val="00B050"/>
                </a:solidFill>
              </a:rPr>
              <a:t> </a:t>
            </a:r>
            <a:r>
              <a:rPr lang="cs-CZ" b="1" dirty="0" err="1" smtClean="0">
                <a:solidFill>
                  <a:srgbClr val="00B050"/>
                </a:solidFill>
              </a:rPr>
              <a:t>Chain</a:t>
            </a:r>
            <a:r>
              <a:rPr lang="cs-CZ" b="1" dirty="0" smtClean="0">
                <a:solidFill>
                  <a:srgbClr val="00B050"/>
                </a:solidFill>
              </a:rPr>
              <a:t> Management</a:t>
            </a:r>
          </a:p>
          <a:p>
            <a:pPr>
              <a:buNone/>
            </a:pPr>
            <a:endParaRPr lang="cs-CZ" dirty="0" smtClean="0"/>
          </a:p>
          <a:p>
            <a:pPr>
              <a:buNone/>
            </a:pPr>
            <a:r>
              <a:rPr lang="cs-CZ" dirty="0" smtClean="0"/>
              <a:t>Řízení dodavatelského řetězce:</a:t>
            </a:r>
          </a:p>
          <a:p>
            <a:pPr lvl="1">
              <a:buNone/>
            </a:pPr>
            <a:endParaRPr lang="cs-CZ" dirty="0" smtClean="0"/>
          </a:p>
          <a:p>
            <a:pPr lvl="1">
              <a:buNone/>
            </a:pPr>
            <a:r>
              <a:rPr lang="cs-CZ" dirty="0" smtClean="0"/>
              <a:t>			</a:t>
            </a:r>
            <a:r>
              <a:rPr lang="cs-CZ" b="1" dirty="0" smtClean="0"/>
              <a:t>dodavatel  -  výrobce  -  zákazník</a:t>
            </a:r>
          </a:p>
          <a:p>
            <a:pPr lvl="1">
              <a:buNone/>
            </a:pPr>
            <a:endParaRPr lang="cs-CZ" dirty="0" smtClean="0"/>
          </a:p>
          <a:p>
            <a:pPr>
              <a:buNone/>
            </a:pPr>
            <a:r>
              <a:rPr lang="cs-CZ" dirty="0" smtClean="0"/>
              <a:t>Zlepšení schopnosti reagovat na požadavky uživatele.</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Části SCM</a:t>
            </a:r>
            <a:endParaRPr lang="cs-CZ" dirty="0"/>
          </a:p>
        </p:txBody>
      </p:sp>
      <p:sp>
        <p:nvSpPr>
          <p:cNvPr id="3" name="Zástupný symbol pro obsah 2"/>
          <p:cNvSpPr>
            <a:spLocks noGrp="1"/>
          </p:cNvSpPr>
          <p:nvPr>
            <p:ph idx="1"/>
          </p:nvPr>
        </p:nvSpPr>
        <p:spPr/>
        <p:txBody>
          <a:bodyPr/>
          <a:lstStyle/>
          <a:p>
            <a:r>
              <a:rPr lang="cs-CZ" dirty="0" err="1" smtClean="0"/>
              <a:t>Planning</a:t>
            </a:r>
            <a:r>
              <a:rPr lang="cs-CZ" dirty="0" smtClean="0"/>
              <a:t> – plánování, jak dodat produkt vysoké kvality při nejnižších možných nákladech</a:t>
            </a:r>
          </a:p>
          <a:p>
            <a:r>
              <a:rPr lang="cs-CZ" dirty="0" err="1" smtClean="0"/>
              <a:t>Sourcing</a:t>
            </a:r>
            <a:r>
              <a:rPr lang="cs-CZ" dirty="0" smtClean="0"/>
              <a:t> – vztahy s dodavateli</a:t>
            </a:r>
          </a:p>
          <a:p>
            <a:r>
              <a:rPr lang="cs-CZ" dirty="0" err="1" smtClean="0"/>
              <a:t>Making</a:t>
            </a:r>
            <a:r>
              <a:rPr lang="cs-CZ" dirty="0" smtClean="0"/>
              <a:t> – samotná výroba</a:t>
            </a:r>
          </a:p>
          <a:p>
            <a:r>
              <a:rPr lang="cs-CZ" dirty="0" err="1" smtClean="0"/>
              <a:t>Delivering</a:t>
            </a:r>
            <a:r>
              <a:rPr lang="cs-CZ" dirty="0" smtClean="0"/>
              <a:t> – logistika produktů</a:t>
            </a:r>
          </a:p>
          <a:p>
            <a:r>
              <a:rPr lang="cs-CZ" dirty="0" err="1" smtClean="0"/>
              <a:t>Returning</a:t>
            </a:r>
            <a:r>
              <a:rPr lang="cs-CZ" dirty="0" smtClean="0"/>
              <a:t> - reklamace</a:t>
            </a: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smtClean="0"/>
              <a:t>Složky SCM systémů</a:t>
            </a:r>
          </a:p>
        </p:txBody>
      </p:sp>
      <p:sp>
        <p:nvSpPr>
          <p:cNvPr id="43011" name="Zástupný symbol pro obsah 2"/>
          <p:cNvSpPr>
            <a:spLocks noGrp="1"/>
          </p:cNvSpPr>
          <p:nvPr>
            <p:ph idx="1"/>
          </p:nvPr>
        </p:nvSpPr>
        <p:spPr/>
        <p:txBody>
          <a:bodyPr/>
          <a:lstStyle/>
          <a:p>
            <a:pPr lvl="1"/>
            <a:r>
              <a:rPr lang="en-US" b="1" dirty="0" smtClean="0"/>
              <a:t>The product flow</a:t>
            </a:r>
            <a:r>
              <a:rPr lang="cs-CZ" b="1" dirty="0" smtClean="0"/>
              <a:t> </a:t>
            </a:r>
            <a:r>
              <a:rPr lang="cs-CZ" dirty="0" smtClean="0"/>
              <a:t>- informace o pohybu produktu k zákazníkovi</a:t>
            </a:r>
            <a:endParaRPr lang="en-US" dirty="0" smtClean="0"/>
          </a:p>
          <a:p>
            <a:pPr lvl="1"/>
            <a:r>
              <a:rPr lang="en-US" b="1" dirty="0" smtClean="0"/>
              <a:t>The information flow </a:t>
            </a:r>
            <a:r>
              <a:rPr lang="cs-CZ" dirty="0" smtClean="0"/>
              <a:t>- eviduje informace o objednávce a její stav</a:t>
            </a:r>
            <a:endParaRPr lang="en-US" dirty="0" smtClean="0"/>
          </a:p>
          <a:p>
            <a:pPr lvl="1"/>
            <a:r>
              <a:rPr lang="en-US" b="1" dirty="0" smtClean="0"/>
              <a:t>The finances flow</a:t>
            </a:r>
            <a:r>
              <a:rPr lang="cs-CZ" b="1" dirty="0" smtClean="0"/>
              <a:t> </a:t>
            </a:r>
            <a:r>
              <a:rPr lang="cs-CZ" dirty="0" smtClean="0"/>
              <a:t>- sleduje stav plateb za dodávané zboží</a:t>
            </a:r>
            <a:endParaRPr lang="en-US" dirty="0" smtClean="0"/>
          </a:p>
          <a:p>
            <a:endParaRPr lang="cs-CZ"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smtClean="0"/>
              <a:t>SW v SCM systémech</a:t>
            </a:r>
          </a:p>
        </p:txBody>
      </p:sp>
      <p:sp>
        <p:nvSpPr>
          <p:cNvPr id="44035" name="Zástupný symbol pro obsah 2"/>
          <p:cNvSpPr>
            <a:spLocks noGrp="1"/>
          </p:cNvSpPr>
          <p:nvPr>
            <p:ph idx="1"/>
          </p:nvPr>
        </p:nvSpPr>
        <p:spPr/>
        <p:txBody>
          <a:bodyPr/>
          <a:lstStyle/>
          <a:p>
            <a:pPr marL="514350" indent="-514350">
              <a:buFontTx/>
              <a:buAutoNum type="arabicPeriod"/>
            </a:pPr>
            <a:r>
              <a:rPr lang="cs-CZ" dirty="0" err="1" smtClean="0"/>
              <a:t>Planning</a:t>
            </a:r>
            <a:r>
              <a:rPr lang="cs-CZ" dirty="0" smtClean="0"/>
              <a:t> </a:t>
            </a:r>
            <a:r>
              <a:rPr lang="cs-CZ" dirty="0" err="1" smtClean="0"/>
              <a:t>applications</a:t>
            </a:r>
            <a:r>
              <a:rPr lang="cs-CZ" dirty="0" smtClean="0"/>
              <a:t> – optimalizace vyřizování objednávek</a:t>
            </a:r>
          </a:p>
          <a:p>
            <a:pPr marL="514350" indent="-514350">
              <a:buFontTx/>
              <a:buAutoNum type="arabicPeriod"/>
            </a:pPr>
            <a:r>
              <a:rPr lang="cs-CZ" dirty="0" err="1" smtClean="0"/>
              <a:t>Execution</a:t>
            </a:r>
            <a:r>
              <a:rPr lang="cs-CZ" dirty="0" smtClean="0"/>
              <a:t> </a:t>
            </a:r>
            <a:r>
              <a:rPr lang="cs-CZ" dirty="0" err="1" smtClean="0"/>
              <a:t>applications</a:t>
            </a:r>
            <a:r>
              <a:rPr lang="cs-CZ" dirty="0" smtClean="0"/>
              <a:t> – sledování fyzického stavu vyřízení objednávky (produkt, finance)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571500" y="785813"/>
            <a:ext cx="8072438" cy="1470025"/>
          </a:xfrm>
        </p:spPr>
        <p:txBody>
          <a:bodyPr/>
          <a:lstStyle/>
          <a:p>
            <a:r>
              <a:rPr lang="cs-CZ" dirty="0" smtClean="0">
                <a:solidFill>
                  <a:srgbClr val="006B5A"/>
                </a:solidFill>
              </a:rPr>
              <a:t>Informační systémy</a:t>
            </a:r>
            <a:br>
              <a:rPr lang="cs-CZ" dirty="0" smtClean="0">
                <a:solidFill>
                  <a:srgbClr val="006B5A"/>
                </a:solidFill>
              </a:rPr>
            </a:br>
            <a:r>
              <a:rPr lang="cs-CZ" dirty="0" smtClean="0">
                <a:solidFill>
                  <a:srgbClr val="006B5A"/>
                </a:solidFill>
              </a:rPr>
              <a:t>ECM, EAM, HRM, SCM</a:t>
            </a:r>
          </a:p>
        </p:txBody>
      </p:sp>
      <p:sp>
        <p:nvSpPr>
          <p:cNvPr id="2051" name="Podnadpis 2"/>
          <p:cNvSpPr>
            <a:spLocks noGrp="1"/>
          </p:cNvSpPr>
          <p:nvPr>
            <p:ph type="subTitle" idx="1"/>
          </p:nvPr>
        </p:nvSpPr>
        <p:spPr/>
        <p:txBody>
          <a:bodyPr/>
          <a:lstStyle/>
          <a:p>
            <a:r>
              <a:rPr lang="cs-CZ" dirty="0" smtClean="0"/>
              <a:t>Ing. Roman Danel, Ph.D.</a:t>
            </a:r>
          </a:p>
          <a:p>
            <a:r>
              <a:rPr lang="cs-CZ" sz="1900" dirty="0" smtClean="0">
                <a:hlinkClick r:id="rId2"/>
              </a:rPr>
              <a:t>roman.danel@vsb.cz</a:t>
            </a:r>
            <a:endParaRPr lang="cs-CZ" sz="1900" dirty="0" smtClean="0"/>
          </a:p>
          <a:p>
            <a:r>
              <a:rPr lang="cs-CZ" sz="1800" dirty="0" smtClean="0">
                <a:solidFill>
                  <a:srgbClr val="006B5A"/>
                </a:solidFill>
              </a:rPr>
              <a:t>Institut ekonomiky a systémů řízení</a:t>
            </a:r>
          </a:p>
          <a:p>
            <a:r>
              <a:rPr lang="cs-CZ" sz="1800" dirty="0" smtClean="0">
                <a:solidFill>
                  <a:srgbClr val="006B5A"/>
                </a:solidFill>
              </a:rPr>
              <a:t>Hornicko–geologická fakulta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dirty="0" smtClean="0"/>
              <a:t>ECM systémy</a:t>
            </a:r>
          </a:p>
        </p:txBody>
      </p:sp>
      <p:sp>
        <p:nvSpPr>
          <p:cNvPr id="14339" name="Zástupný symbol pro obsah 2"/>
          <p:cNvSpPr>
            <a:spLocks noGrp="1"/>
          </p:cNvSpPr>
          <p:nvPr>
            <p:ph idx="1"/>
          </p:nvPr>
        </p:nvSpPr>
        <p:spPr/>
        <p:txBody>
          <a:bodyPr/>
          <a:lstStyle/>
          <a:p>
            <a:pPr>
              <a:buFontTx/>
              <a:buNone/>
            </a:pPr>
            <a:r>
              <a:rPr lang="cs-CZ" dirty="0" err="1" smtClean="0">
                <a:solidFill>
                  <a:srgbClr val="FF0000"/>
                </a:solidFill>
              </a:rPr>
              <a:t>Enterprise</a:t>
            </a:r>
            <a:r>
              <a:rPr lang="cs-CZ" dirty="0" smtClean="0">
                <a:solidFill>
                  <a:srgbClr val="FF0000"/>
                </a:solidFill>
              </a:rPr>
              <a:t> </a:t>
            </a:r>
            <a:r>
              <a:rPr lang="cs-CZ" dirty="0" err="1" smtClean="0">
                <a:solidFill>
                  <a:srgbClr val="FF0000"/>
                </a:solidFill>
              </a:rPr>
              <a:t>Content</a:t>
            </a:r>
            <a:r>
              <a:rPr lang="cs-CZ" dirty="0" smtClean="0">
                <a:solidFill>
                  <a:srgbClr val="FF0000"/>
                </a:solidFill>
              </a:rPr>
              <a:t> Management</a:t>
            </a:r>
            <a:r>
              <a:rPr lang="cs-CZ" dirty="0" smtClean="0"/>
              <a:t> – </a:t>
            </a:r>
            <a:r>
              <a:rPr lang="cs-CZ" dirty="0" smtClean="0">
                <a:solidFill>
                  <a:srgbClr val="0070C0"/>
                </a:solidFill>
              </a:rPr>
              <a:t>správa podnikových informací</a:t>
            </a:r>
          </a:p>
          <a:p>
            <a:pPr>
              <a:buFontTx/>
              <a:buNone/>
            </a:pPr>
            <a:r>
              <a:rPr lang="cs-CZ" dirty="0" smtClean="0"/>
              <a:t>	Nejen elektronické a papírové – řízení a správa veškerého informačního obsahu, který společnost vytváří a využívá.</a:t>
            </a:r>
          </a:p>
          <a:p>
            <a:pPr>
              <a:buFontTx/>
              <a:buNone/>
            </a:pPr>
            <a:endParaRPr lang="cs-CZ" dirty="0"/>
          </a:p>
          <a:p>
            <a:pPr>
              <a:buFontTx/>
              <a:buNone/>
            </a:pPr>
            <a:r>
              <a:rPr lang="cs-CZ" dirty="0" smtClean="0"/>
              <a:t>Digitalizace dokumentů.</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ECM</a:t>
            </a:r>
            <a:endParaRPr lang="cs-CZ" dirty="0"/>
          </a:p>
        </p:txBody>
      </p:sp>
      <p:sp>
        <p:nvSpPr>
          <p:cNvPr id="3" name="Zástupný symbol pro obsah 2"/>
          <p:cNvSpPr>
            <a:spLocks noGrp="1"/>
          </p:cNvSpPr>
          <p:nvPr>
            <p:ph idx="1"/>
          </p:nvPr>
        </p:nvSpPr>
        <p:spPr/>
        <p:txBody>
          <a:bodyPr/>
          <a:lstStyle/>
          <a:p>
            <a:pPr>
              <a:buFontTx/>
              <a:buChar char="-"/>
            </a:pPr>
            <a:r>
              <a:rPr lang="cs-CZ" dirty="0" smtClean="0"/>
              <a:t>Dostupnost informací</a:t>
            </a:r>
          </a:p>
          <a:p>
            <a:pPr>
              <a:buFontTx/>
              <a:buChar char="-"/>
            </a:pPr>
            <a:r>
              <a:rPr lang="cs-CZ" dirty="0" smtClean="0"/>
              <a:t>Informační bezpečnost</a:t>
            </a:r>
          </a:p>
          <a:p>
            <a:pPr>
              <a:buFontTx/>
              <a:buChar char="-"/>
            </a:pPr>
            <a:r>
              <a:rPr lang="cs-CZ" dirty="0" smtClean="0"/>
              <a:t>Úspory</a:t>
            </a:r>
          </a:p>
          <a:p>
            <a:pPr>
              <a:buFontTx/>
              <a:buChar char="-"/>
            </a:pPr>
            <a:r>
              <a:rPr lang="cs-CZ" smtClean="0"/>
              <a:t>Snížení chybovosti</a:t>
            </a:r>
            <a:endParaRPr lang="cs-CZ" dirty="0" smtClean="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Podnik - oddělení</a:t>
            </a:r>
            <a:endParaRPr lang="cs-CZ" dirty="0"/>
          </a:p>
        </p:txBody>
      </p:sp>
      <p:sp>
        <p:nvSpPr>
          <p:cNvPr id="3" name="Zástupný symbol pro obsah 2"/>
          <p:cNvSpPr>
            <a:spLocks noGrp="1"/>
          </p:cNvSpPr>
          <p:nvPr>
            <p:ph idx="1"/>
          </p:nvPr>
        </p:nvSpPr>
        <p:spPr/>
        <p:txBody>
          <a:bodyPr/>
          <a:lstStyle/>
          <a:p>
            <a:pPr>
              <a:buNone/>
            </a:pP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403648" y="1628800"/>
            <a:ext cx="5830661"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ECM</a:t>
            </a:r>
            <a:endParaRPr lang="cs-CZ" dirty="0"/>
          </a:p>
        </p:txBody>
      </p:sp>
      <p:sp>
        <p:nvSpPr>
          <p:cNvPr id="3" name="Zástupný symbol pro obsah 2"/>
          <p:cNvSpPr>
            <a:spLocks noGrp="1"/>
          </p:cNvSpPr>
          <p:nvPr>
            <p:ph idx="1"/>
          </p:nvPr>
        </p:nvSpPr>
        <p:spPr>
          <a:xfrm>
            <a:off x="323528" y="1340768"/>
            <a:ext cx="8229600" cy="4525963"/>
          </a:xfrm>
        </p:spPr>
        <p:txBody>
          <a:bodyPr/>
          <a:lstStyle/>
          <a:p>
            <a:pPr>
              <a:buNone/>
            </a:pPr>
            <a:r>
              <a:rPr lang="cs-CZ" dirty="0" smtClean="0"/>
              <a:t>Podniková data:</a:t>
            </a:r>
          </a:p>
          <a:p>
            <a:pPr>
              <a:buFontTx/>
              <a:buChar char="-"/>
            </a:pPr>
            <a:r>
              <a:rPr lang="cs-CZ" dirty="0" smtClean="0"/>
              <a:t>Všechny typy elektronických dat</a:t>
            </a:r>
          </a:p>
          <a:p>
            <a:pPr>
              <a:buFontTx/>
              <a:buChar char="-"/>
            </a:pPr>
            <a:r>
              <a:rPr lang="cs-CZ" dirty="0" smtClean="0">
                <a:solidFill>
                  <a:srgbClr val="C00000"/>
                </a:solidFill>
              </a:rPr>
              <a:t>Strukturovaná data </a:t>
            </a:r>
            <a:r>
              <a:rPr lang="cs-CZ" dirty="0" smtClean="0"/>
              <a:t>-&gt; v databázích</a:t>
            </a:r>
          </a:p>
          <a:p>
            <a:pPr>
              <a:buFontTx/>
              <a:buChar char="-"/>
            </a:pPr>
            <a:r>
              <a:rPr lang="cs-CZ" dirty="0" smtClean="0">
                <a:solidFill>
                  <a:srgbClr val="C00000"/>
                </a:solidFill>
              </a:rPr>
              <a:t>Nestrukturovaná data</a:t>
            </a:r>
            <a:r>
              <a:rPr lang="cs-CZ" dirty="0" smtClean="0"/>
              <a:t> – dokumenty, emaily, smlouvy, nabídky</a:t>
            </a:r>
          </a:p>
          <a:p>
            <a:pPr>
              <a:buFontTx/>
              <a:buChar char="-"/>
            </a:pPr>
            <a:r>
              <a:rPr lang="cs-CZ" dirty="0" smtClean="0"/>
              <a:t>Fotografie, videa, audio, web, …</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ECM</a:t>
            </a:r>
            <a:endParaRPr lang="cs-CZ" dirty="0"/>
          </a:p>
        </p:txBody>
      </p:sp>
      <p:sp>
        <p:nvSpPr>
          <p:cNvPr id="3" name="Zástupný symbol pro obsah 2"/>
          <p:cNvSpPr>
            <a:spLocks noGrp="1"/>
          </p:cNvSpPr>
          <p:nvPr>
            <p:ph idx="1"/>
          </p:nvPr>
        </p:nvSpPr>
        <p:spPr/>
        <p:txBody>
          <a:bodyPr/>
          <a:lstStyle/>
          <a:p>
            <a:pPr>
              <a:buNone/>
            </a:pPr>
            <a:r>
              <a:rPr lang="pl-PL" sz="2800" dirty="0" smtClean="0"/>
              <a:t>1.</a:t>
            </a:r>
            <a:r>
              <a:rPr lang="cs-CZ" sz="2800" dirty="0" smtClean="0"/>
              <a:t> </a:t>
            </a:r>
            <a:r>
              <a:rPr lang="cs-CZ" sz="2800" dirty="0" smtClean="0">
                <a:solidFill>
                  <a:srgbClr val="0070C0"/>
                </a:solidFill>
              </a:rPr>
              <a:t>vytěžování (</a:t>
            </a:r>
            <a:r>
              <a:rPr lang="cs-CZ" sz="2800" dirty="0" err="1" smtClean="0">
                <a:solidFill>
                  <a:srgbClr val="0070C0"/>
                </a:solidFill>
              </a:rPr>
              <a:t>capture</a:t>
            </a:r>
            <a:r>
              <a:rPr lang="cs-CZ" sz="2800" dirty="0" smtClean="0">
                <a:solidFill>
                  <a:srgbClr val="0070C0"/>
                </a:solidFill>
              </a:rPr>
              <a:t>) </a:t>
            </a:r>
            <a:r>
              <a:rPr lang="cs-CZ" sz="2800" dirty="0" smtClean="0"/>
              <a:t>– technologie a nástroje na získávání el. dokumentů.</a:t>
            </a:r>
          </a:p>
          <a:p>
            <a:pPr>
              <a:buNone/>
            </a:pPr>
            <a:r>
              <a:rPr lang="cs-CZ" sz="2800" dirty="0" smtClean="0"/>
              <a:t>2. </a:t>
            </a:r>
            <a:r>
              <a:rPr lang="cs-CZ" sz="2800" dirty="0" smtClean="0">
                <a:solidFill>
                  <a:srgbClr val="0070C0"/>
                </a:solidFill>
              </a:rPr>
              <a:t>řízení (</a:t>
            </a:r>
            <a:r>
              <a:rPr lang="cs-CZ" sz="2800" dirty="0" err="1" smtClean="0">
                <a:solidFill>
                  <a:srgbClr val="0070C0"/>
                </a:solidFill>
              </a:rPr>
              <a:t>manage</a:t>
            </a:r>
            <a:r>
              <a:rPr lang="cs-CZ" sz="2800" dirty="0" smtClean="0">
                <a:solidFill>
                  <a:srgbClr val="0070C0"/>
                </a:solidFill>
              </a:rPr>
              <a:t>) </a:t>
            </a:r>
            <a:r>
              <a:rPr lang="cs-CZ" sz="2800" dirty="0" smtClean="0"/>
              <a:t>– řízení přístupu k obsahu.</a:t>
            </a:r>
          </a:p>
          <a:p>
            <a:pPr>
              <a:buNone/>
            </a:pPr>
            <a:r>
              <a:rPr lang="cs-CZ" sz="2800" dirty="0" smtClean="0"/>
              <a:t>3. </a:t>
            </a:r>
            <a:r>
              <a:rPr lang="cs-CZ" sz="2800" dirty="0" smtClean="0">
                <a:solidFill>
                  <a:srgbClr val="0070C0"/>
                </a:solidFill>
              </a:rPr>
              <a:t>ukládaní (</a:t>
            </a:r>
            <a:r>
              <a:rPr lang="cs-CZ" sz="2800" dirty="0" err="1" smtClean="0">
                <a:solidFill>
                  <a:srgbClr val="0070C0"/>
                </a:solidFill>
              </a:rPr>
              <a:t>store</a:t>
            </a:r>
            <a:r>
              <a:rPr lang="cs-CZ" sz="2800" dirty="0" smtClean="0">
                <a:solidFill>
                  <a:srgbClr val="0070C0"/>
                </a:solidFill>
              </a:rPr>
              <a:t>) </a:t>
            </a:r>
            <a:r>
              <a:rPr lang="cs-CZ" sz="2800" dirty="0" smtClean="0"/>
              <a:t>– databáze a další úložiště pro ukládání dokumentů a </a:t>
            </a:r>
            <a:r>
              <a:rPr lang="cs-CZ" sz="2800" dirty="0" err="1" smtClean="0"/>
              <a:t>metadat</a:t>
            </a:r>
            <a:r>
              <a:rPr lang="cs-CZ" sz="2800" dirty="0" smtClean="0"/>
              <a:t>.</a:t>
            </a:r>
          </a:p>
          <a:p>
            <a:pPr>
              <a:buNone/>
            </a:pPr>
            <a:r>
              <a:rPr lang="cs-CZ" sz="2800" dirty="0" smtClean="0"/>
              <a:t>4. </a:t>
            </a:r>
            <a:r>
              <a:rPr lang="cs-CZ" sz="2800" dirty="0" smtClean="0">
                <a:solidFill>
                  <a:srgbClr val="0070C0"/>
                </a:solidFill>
              </a:rPr>
              <a:t>zabezpečení (</a:t>
            </a:r>
            <a:r>
              <a:rPr lang="cs-CZ" sz="2800" dirty="0" err="1" smtClean="0">
                <a:solidFill>
                  <a:srgbClr val="0070C0"/>
                </a:solidFill>
              </a:rPr>
              <a:t>preserve</a:t>
            </a:r>
            <a:r>
              <a:rPr lang="cs-CZ" sz="2800" dirty="0" smtClean="0">
                <a:solidFill>
                  <a:srgbClr val="0070C0"/>
                </a:solidFill>
              </a:rPr>
              <a:t>) </a:t>
            </a:r>
            <a:r>
              <a:rPr lang="cs-CZ" sz="2800" dirty="0" smtClean="0"/>
              <a:t>- zajištění jeho fyzické bezpečnosti dokumentu.</a:t>
            </a:r>
          </a:p>
          <a:p>
            <a:pPr>
              <a:buNone/>
            </a:pPr>
            <a:r>
              <a:rPr lang="cs-CZ" sz="2800" dirty="0" smtClean="0"/>
              <a:t>5. </a:t>
            </a:r>
            <a:r>
              <a:rPr lang="cs-CZ" sz="2800" dirty="0" smtClean="0">
                <a:solidFill>
                  <a:srgbClr val="0070C0"/>
                </a:solidFill>
              </a:rPr>
              <a:t>publikování (</a:t>
            </a:r>
            <a:r>
              <a:rPr lang="cs-CZ" sz="2800" dirty="0" err="1" smtClean="0">
                <a:solidFill>
                  <a:srgbClr val="0070C0"/>
                </a:solidFill>
              </a:rPr>
              <a:t>delivery</a:t>
            </a:r>
            <a:r>
              <a:rPr lang="cs-CZ" sz="2800" dirty="0" smtClean="0">
                <a:solidFill>
                  <a:srgbClr val="0070C0"/>
                </a:solidFill>
              </a:rPr>
              <a:t>) </a:t>
            </a:r>
            <a:r>
              <a:rPr lang="cs-CZ" sz="2800" dirty="0" smtClean="0"/>
              <a:t>-  prezentování obsahu uživateli</a:t>
            </a:r>
            <a:r>
              <a:rPr lang="cs-CZ" dirty="0" smtClean="0"/>
              <a:t>.</a:t>
            </a:r>
          </a:p>
          <a:p>
            <a:pPr>
              <a:buNone/>
            </a:pP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Digitalizace dokumentů</a:t>
            </a:r>
            <a:endParaRPr lang="cs-CZ" dirty="0"/>
          </a:p>
        </p:txBody>
      </p:sp>
      <p:sp>
        <p:nvSpPr>
          <p:cNvPr id="3" name="Zástupný symbol pro obsah 2"/>
          <p:cNvSpPr>
            <a:spLocks noGrp="1"/>
          </p:cNvSpPr>
          <p:nvPr>
            <p:ph idx="1"/>
          </p:nvPr>
        </p:nvSpPr>
        <p:spPr/>
        <p:txBody>
          <a:bodyPr/>
          <a:lstStyle/>
          <a:p>
            <a:r>
              <a:rPr lang="cs-CZ" dirty="0" smtClean="0"/>
              <a:t>Příprava dokumentů</a:t>
            </a:r>
          </a:p>
          <a:p>
            <a:r>
              <a:rPr lang="cs-CZ" dirty="0" err="1" smtClean="0"/>
              <a:t>Scanování</a:t>
            </a:r>
            <a:endParaRPr lang="cs-CZ" dirty="0" smtClean="0"/>
          </a:p>
          <a:p>
            <a:r>
              <a:rPr lang="cs-CZ" dirty="0" smtClean="0"/>
              <a:t>Rozpoznání – OCR</a:t>
            </a:r>
          </a:p>
          <a:p>
            <a:r>
              <a:rPr lang="cs-CZ" dirty="0" smtClean="0"/>
              <a:t>Indexace -&gt; </a:t>
            </a:r>
            <a:r>
              <a:rPr lang="cs-CZ" dirty="0" err="1" smtClean="0"/>
              <a:t>metadata</a:t>
            </a:r>
            <a:endParaRPr lang="cs-CZ" dirty="0" smtClean="0"/>
          </a:p>
          <a:p>
            <a:r>
              <a:rPr lang="cs-CZ" dirty="0" smtClean="0"/>
              <a:t>Verifikace, validace</a:t>
            </a:r>
          </a:p>
          <a:p>
            <a:r>
              <a:rPr lang="cs-CZ" dirty="0" smtClean="0"/>
              <a:t>uložení</a:t>
            </a: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Indexace</a:t>
            </a:r>
            <a:endParaRPr lang="cs-CZ" dirty="0"/>
          </a:p>
        </p:txBody>
      </p:sp>
      <p:sp>
        <p:nvSpPr>
          <p:cNvPr id="3" name="Zástupný symbol pro obsah 2"/>
          <p:cNvSpPr>
            <a:spLocks noGrp="1"/>
          </p:cNvSpPr>
          <p:nvPr>
            <p:ph idx="1"/>
          </p:nvPr>
        </p:nvSpPr>
        <p:spPr/>
        <p:txBody>
          <a:bodyPr/>
          <a:lstStyle/>
          <a:p>
            <a:r>
              <a:rPr lang="cs-CZ" dirty="0" smtClean="0">
                <a:solidFill>
                  <a:srgbClr val="C00000"/>
                </a:solidFill>
              </a:rPr>
              <a:t>Ruční</a:t>
            </a:r>
            <a:r>
              <a:rPr lang="cs-CZ" dirty="0" smtClean="0"/>
              <a:t> – po </a:t>
            </a:r>
            <a:r>
              <a:rPr lang="cs-CZ" dirty="0" err="1" smtClean="0"/>
              <a:t>nascanování</a:t>
            </a:r>
            <a:r>
              <a:rPr lang="cs-CZ" dirty="0" smtClean="0"/>
              <a:t> pouze identifikační číslo</a:t>
            </a:r>
          </a:p>
          <a:p>
            <a:r>
              <a:rPr lang="cs-CZ" dirty="0" err="1" smtClean="0">
                <a:solidFill>
                  <a:srgbClr val="C00000"/>
                </a:solidFill>
              </a:rPr>
              <a:t>Polouatomatická</a:t>
            </a:r>
            <a:endParaRPr lang="cs-CZ" dirty="0" smtClean="0">
              <a:solidFill>
                <a:srgbClr val="C00000"/>
              </a:solidFill>
            </a:endParaRPr>
          </a:p>
          <a:p>
            <a:r>
              <a:rPr lang="cs-CZ" dirty="0" smtClean="0">
                <a:solidFill>
                  <a:srgbClr val="C00000"/>
                </a:solidFill>
              </a:rPr>
              <a:t>Automatická</a:t>
            </a:r>
            <a:r>
              <a:rPr lang="cs-CZ" dirty="0" smtClean="0"/>
              <a:t> – systém generuje všechny indexy sám</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Účel DMS (</a:t>
            </a:r>
            <a:r>
              <a:rPr lang="cs-CZ" dirty="0" err="1" smtClean="0"/>
              <a:t>Document</a:t>
            </a:r>
            <a:r>
              <a:rPr lang="cs-CZ" dirty="0" smtClean="0"/>
              <a:t> Management)</a:t>
            </a:r>
            <a:endParaRPr lang="cs-CZ" dirty="0"/>
          </a:p>
        </p:txBody>
      </p:sp>
      <p:sp>
        <p:nvSpPr>
          <p:cNvPr id="3" name="Zástupný symbol pro obsah 2"/>
          <p:cNvSpPr>
            <a:spLocks noGrp="1"/>
          </p:cNvSpPr>
          <p:nvPr>
            <p:ph idx="1"/>
          </p:nvPr>
        </p:nvSpPr>
        <p:spPr/>
        <p:txBody>
          <a:bodyPr/>
          <a:lstStyle/>
          <a:p>
            <a:r>
              <a:rPr lang="cs-CZ" dirty="0" smtClean="0"/>
              <a:t>Kde a pod jakým jménem je dokument uložen</a:t>
            </a:r>
          </a:p>
          <a:p>
            <a:r>
              <a:rPr lang="cs-CZ" dirty="0" smtClean="0"/>
              <a:t>Kdo je jeho autorem</a:t>
            </a:r>
          </a:p>
          <a:p>
            <a:r>
              <a:rPr lang="cs-CZ" dirty="0" smtClean="0"/>
              <a:t>Kolik verzí tohoto dokumentu existuje</a:t>
            </a:r>
          </a:p>
          <a:p>
            <a:r>
              <a:rPr lang="cs-CZ" dirty="0" smtClean="0"/>
              <a:t>Přístupová práva na dokument </a:t>
            </a:r>
          </a:p>
          <a:p>
            <a:r>
              <a:rPr lang="cs-CZ" dirty="0" smtClean="0"/>
              <a:t>Fulltextové vyhledávání</a:t>
            </a:r>
          </a:p>
          <a:p>
            <a:r>
              <a:rPr lang="cs-CZ" dirty="0" smtClean="0"/>
              <a:t>Zaznamenání historie a aktivit provedených  s dokumentem</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Workflow</a:t>
            </a:r>
            <a:endParaRPr lang="cs-CZ" dirty="0"/>
          </a:p>
        </p:txBody>
      </p:sp>
      <p:sp>
        <p:nvSpPr>
          <p:cNvPr id="3" name="Zástupný symbol pro obsah 2"/>
          <p:cNvSpPr>
            <a:spLocks noGrp="1"/>
          </p:cNvSpPr>
          <p:nvPr>
            <p:ph idx="1"/>
          </p:nvPr>
        </p:nvSpPr>
        <p:spPr/>
        <p:txBody>
          <a:bodyPr/>
          <a:lstStyle/>
          <a:p>
            <a:r>
              <a:rPr lang="cs-CZ" smtClean="0"/>
              <a:t>automatizace jednotlivých částí nebo celého podnikového procesu, během něhož jsou dokumenty, informace nebo úkoly předávány od jednoho účastníka procesu ke druhému podle přesně definovaných pravidel tak, aby se přispělo či dosáhlo naplnění celkových cílů podniku.</a:t>
            </a:r>
            <a:endParaRPr lang="cs-CZ"/>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a:t>
            </a:r>
            <a:r>
              <a:rPr lang="cs-CZ" dirty="0" err="1" smtClean="0"/>
              <a:t>workflow</a:t>
            </a:r>
            <a:endParaRPr lang="cs-CZ" dirty="0"/>
          </a:p>
        </p:txBody>
      </p:sp>
      <p:sp>
        <p:nvSpPr>
          <p:cNvPr id="3" name="Zástupný symbol pro obsah 2"/>
          <p:cNvSpPr>
            <a:spLocks noGrp="1"/>
          </p:cNvSpPr>
          <p:nvPr>
            <p:ph idx="1"/>
          </p:nvPr>
        </p:nvSpPr>
        <p:spPr/>
        <p:txBody>
          <a:bodyPr/>
          <a:lstStyle/>
          <a:p>
            <a:endParaRPr lang="cs-CZ" dirty="0"/>
          </a:p>
        </p:txBody>
      </p:sp>
      <p:sp>
        <p:nvSpPr>
          <p:cNvPr id="30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pSp>
        <p:nvGrpSpPr>
          <p:cNvPr id="4" name="Group 1"/>
          <p:cNvGrpSpPr>
            <a:grpSpLocks/>
          </p:cNvGrpSpPr>
          <p:nvPr/>
        </p:nvGrpSpPr>
        <p:grpSpPr bwMode="auto">
          <a:xfrm>
            <a:off x="1835696" y="2420888"/>
            <a:ext cx="4621213" cy="2997200"/>
            <a:chOff x="1743" y="11727"/>
            <a:chExt cx="7277" cy="4720"/>
          </a:xfrm>
        </p:grpSpPr>
        <p:grpSp>
          <p:nvGrpSpPr>
            <p:cNvPr id="5" name="Group 5"/>
            <p:cNvGrpSpPr>
              <a:grpSpLocks/>
            </p:cNvGrpSpPr>
            <p:nvPr/>
          </p:nvGrpSpPr>
          <p:grpSpPr bwMode="auto">
            <a:xfrm>
              <a:off x="3510" y="11727"/>
              <a:ext cx="5510" cy="4720"/>
              <a:chOff x="2519" y="11727"/>
              <a:chExt cx="5510" cy="4720"/>
            </a:xfrm>
          </p:grpSpPr>
          <p:grpSp>
            <p:nvGrpSpPr>
              <p:cNvPr id="6" name="Group 12"/>
              <p:cNvGrpSpPr>
                <a:grpSpLocks/>
              </p:cNvGrpSpPr>
              <p:nvPr/>
            </p:nvGrpSpPr>
            <p:grpSpPr bwMode="auto">
              <a:xfrm>
                <a:off x="2623" y="11727"/>
                <a:ext cx="5406" cy="4264"/>
                <a:chOff x="2623" y="11727"/>
                <a:chExt cx="5406" cy="4264"/>
              </a:xfrm>
            </p:grpSpPr>
            <p:sp>
              <p:nvSpPr>
                <p:cNvPr id="3090" name="AutoShape 18"/>
                <p:cNvSpPr>
                  <a:spLocks noChangeShapeType="1"/>
                </p:cNvSpPr>
                <p:nvPr/>
              </p:nvSpPr>
              <p:spPr bwMode="auto">
                <a:xfrm flipV="1">
                  <a:off x="2638" y="11727"/>
                  <a:ext cx="0" cy="426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3089" name="AutoShape 17"/>
                <p:cNvSpPr>
                  <a:spLocks noChangeShapeType="1"/>
                </p:cNvSpPr>
                <p:nvPr/>
              </p:nvSpPr>
              <p:spPr bwMode="auto">
                <a:xfrm>
                  <a:off x="2638" y="15990"/>
                  <a:ext cx="539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s-CZ"/>
                </a:p>
              </p:txBody>
            </p:sp>
            <p:sp>
              <p:nvSpPr>
                <p:cNvPr id="3088" name="Arc 16"/>
                <p:cNvSpPr>
                  <a:spLocks/>
                </p:cNvSpPr>
                <p:nvPr/>
              </p:nvSpPr>
              <p:spPr bwMode="auto">
                <a:xfrm>
                  <a:off x="2623" y="14077"/>
                  <a:ext cx="1951" cy="1914"/>
                </a:xfrm>
                <a:custGeom>
                  <a:avLst/>
                  <a:gdLst>
                    <a:gd name="G0" fmla="+- 174 0 0"/>
                    <a:gd name="G1" fmla="+- 21600 0 0"/>
                    <a:gd name="G2" fmla="+- 21600 0 0"/>
                    <a:gd name="T0" fmla="*/ 0 w 21774"/>
                    <a:gd name="T1" fmla="*/ 1 h 21600"/>
                    <a:gd name="T2" fmla="*/ 21774 w 21774"/>
                    <a:gd name="T3" fmla="*/ 21600 h 21600"/>
                    <a:gd name="T4" fmla="*/ 174 w 21774"/>
                    <a:gd name="T5" fmla="*/ 21600 h 21600"/>
                  </a:gdLst>
                  <a:ahLst/>
                  <a:cxnLst>
                    <a:cxn ang="0">
                      <a:pos x="T0" y="T1"/>
                    </a:cxn>
                    <a:cxn ang="0">
                      <a:pos x="T2" y="T3"/>
                    </a:cxn>
                    <a:cxn ang="0">
                      <a:pos x="T4" y="T5"/>
                    </a:cxn>
                  </a:cxnLst>
                  <a:rect l="0" t="0" r="r" b="b"/>
                  <a:pathLst>
                    <a:path w="21774" h="21600" fill="none" extrusionOk="0">
                      <a:moveTo>
                        <a:pt x="-1" y="0"/>
                      </a:moveTo>
                      <a:cubicBezTo>
                        <a:pt x="57" y="0"/>
                        <a:pt x="115" y="-1"/>
                        <a:pt x="174" y="0"/>
                      </a:cubicBezTo>
                      <a:cubicBezTo>
                        <a:pt x="12103" y="0"/>
                        <a:pt x="21774" y="9670"/>
                        <a:pt x="21774" y="21600"/>
                      </a:cubicBezTo>
                    </a:path>
                    <a:path w="21774" h="21600" stroke="0" extrusionOk="0">
                      <a:moveTo>
                        <a:pt x="-1" y="0"/>
                      </a:moveTo>
                      <a:cubicBezTo>
                        <a:pt x="57" y="0"/>
                        <a:pt x="115" y="-1"/>
                        <a:pt x="174" y="0"/>
                      </a:cubicBezTo>
                      <a:cubicBezTo>
                        <a:pt x="12103" y="0"/>
                        <a:pt x="21774" y="9670"/>
                        <a:pt x="21774" y="21600"/>
                      </a:cubicBezTo>
                      <a:lnTo>
                        <a:pt x="174"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087" name="Oval 15"/>
                <p:cNvSpPr>
                  <a:spLocks noChangeArrowheads="1"/>
                </p:cNvSpPr>
                <p:nvPr/>
              </p:nvSpPr>
              <p:spPr bwMode="auto">
                <a:xfrm>
                  <a:off x="2822" y="11914"/>
                  <a:ext cx="1648" cy="3051"/>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086" name="Oval 14"/>
                <p:cNvSpPr>
                  <a:spLocks noChangeArrowheads="1"/>
                </p:cNvSpPr>
                <p:nvPr/>
              </p:nvSpPr>
              <p:spPr bwMode="auto">
                <a:xfrm>
                  <a:off x="3617" y="13870"/>
                  <a:ext cx="2915" cy="1659"/>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3085" name="Oval 13"/>
                <p:cNvSpPr>
                  <a:spLocks noChangeArrowheads="1"/>
                </p:cNvSpPr>
                <p:nvPr/>
              </p:nvSpPr>
              <p:spPr bwMode="auto">
                <a:xfrm>
                  <a:off x="3421" y="12303"/>
                  <a:ext cx="2431" cy="2662"/>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3083" name="Textové pole 2"/>
              <p:cNvSpPr txBox="1">
                <a:spLocks noChangeArrowheads="1"/>
              </p:cNvSpPr>
              <p:nvPr/>
            </p:nvSpPr>
            <p:spPr bwMode="auto">
              <a:xfrm>
                <a:off x="2638" y="15252"/>
                <a:ext cx="1832"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administrativní</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2" name="Textové pole 2"/>
              <p:cNvSpPr txBox="1">
                <a:spLocks noChangeArrowheads="1"/>
              </p:cNvSpPr>
              <p:nvPr/>
            </p:nvSpPr>
            <p:spPr bwMode="auto">
              <a:xfrm>
                <a:off x="2882" y="12210"/>
                <a:ext cx="1438"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produkční</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 name="Textové pole 2"/>
              <p:cNvSpPr txBox="1">
                <a:spLocks noChangeArrowheads="1"/>
              </p:cNvSpPr>
              <p:nvPr/>
            </p:nvSpPr>
            <p:spPr bwMode="auto">
              <a:xfrm>
                <a:off x="4320" y="13096"/>
                <a:ext cx="1682"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kolaborativní</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Textové pole 2"/>
              <p:cNvSpPr txBox="1">
                <a:spLocks noChangeArrowheads="1"/>
              </p:cNvSpPr>
              <p:nvPr/>
            </p:nvSpPr>
            <p:spPr bwMode="auto">
              <a:xfrm>
                <a:off x="5593" y="14577"/>
                <a:ext cx="939"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ad-hoc</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Textové pole 2"/>
              <p:cNvSpPr txBox="1">
                <a:spLocks noChangeArrowheads="1"/>
              </p:cNvSpPr>
              <p:nvPr/>
            </p:nvSpPr>
            <p:spPr bwMode="auto">
              <a:xfrm>
                <a:off x="6347" y="16059"/>
                <a:ext cx="1682"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unikátní proces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Textové pole 2"/>
              <p:cNvSpPr txBox="1">
                <a:spLocks noChangeArrowheads="1"/>
              </p:cNvSpPr>
              <p:nvPr/>
            </p:nvSpPr>
            <p:spPr bwMode="auto">
              <a:xfrm>
                <a:off x="2519" y="16059"/>
                <a:ext cx="1951"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opakovaný proces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076" name="Textové pole 2"/>
            <p:cNvSpPr txBox="1">
              <a:spLocks noChangeArrowheads="1"/>
            </p:cNvSpPr>
            <p:nvPr/>
          </p:nvSpPr>
          <p:spPr bwMode="auto">
            <a:xfrm>
              <a:off x="1743" y="11727"/>
              <a:ext cx="2001"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rozhodující proces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ové pole 2"/>
            <p:cNvSpPr txBox="1">
              <a:spLocks noChangeArrowheads="1"/>
            </p:cNvSpPr>
            <p:nvPr/>
          </p:nvSpPr>
          <p:spPr bwMode="auto">
            <a:xfrm>
              <a:off x="1873" y="15671"/>
              <a:ext cx="1871" cy="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podpůrný proces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Obdélník 407" descr="Textové pole: podniková hodnota"/>
            <p:cNvSpPr>
              <a:spLocks noChangeArrowheads="1"/>
            </p:cNvSpPr>
            <p:nvPr/>
          </p:nvSpPr>
          <p:spPr bwMode="auto">
            <a:xfrm>
              <a:off x="1743" y="12822"/>
              <a:ext cx="2130" cy="2231"/>
            </a:xfrm>
            <a:prstGeom prst="rect">
              <a:avLst/>
            </a:prstGeom>
            <a:noFill/>
            <a:ln w="12700">
              <a:noFill/>
              <a:miter lim="800000"/>
              <a:headEnd/>
              <a:tailEnd/>
            </a:ln>
            <a:effectLst>
              <a:outerShdw dist="811410" dir="13804776" sx="80000" sy="80000" algn="tl" rotWithShape="0">
                <a:srgbClr val="4F81BD">
                  <a:alpha val="50000"/>
                </a:srgbClr>
              </a:outerShdw>
            </a:effectLst>
          </p:spPr>
          <p:txBody>
            <a:bodyPr vert="horz" wrap="square" lIns="457200" tIns="91440" rIns="91440" bIns="9144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podniková hodnota</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Workflow</a:t>
            </a:r>
            <a:r>
              <a:rPr lang="cs-CZ" dirty="0" smtClean="0"/>
              <a:t> z hlediska orientace na procesy</a:t>
            </a:r>
            <a:endParaRPr lang="cs-CZ" dirty="0"/>
          </a:p>
        </p:txBody>
      </p:sp>
      <p:graphicFrame>
        <p:nvGraphicFramePr>
          <p:cNvPr id="4" name="Zástupný symbol pro obsah 3"/>
          <p:cNvGraphicFramePr>
            <a:graphicFrameLocks noGrp="1"/>
          </p:cNvGraphicFramePr>
          <p:nvPr>
            <p:ph idx="1"/>
          </p:nvPr>
        </p:nvGraphicFramePr>
        <p:xfrm>
          <a:off x="1331640" y="1556792"/>
          <a:ext cx="6408712" cy="4392488"/>
        </p:xfrm>
        <a:graphic>
          <a:graphicData uri="http://schemas.openxmlformats.org/drawingml/2006/table">
            <a:tbl>
              <a:tblPr/>
              <a:tblGrid>
                <a:gridCol w="2291857"/>
                <a:gridCol w="4116855"/>
              </a:tblGrid>
              <a:tr h="366040">
                <a:tc>
                  <a:txBody>
                    <a:bodyPr/>
                    <a:lstStyle/>
                    <a:p>
                      <a:pPr>
                        <a:lnSpc>
                          <a:spcPct val="115000"/>
                        </a:lnSpc>
                        <a:spcAft>
                          <a:spcPts val="0"/>
                        </a:spcAft>
                      </a:pPr>
                      <a:r>
                        <a:rPr lang="cs-CZ" sz="2000" dirty="0">
                          <a:latin typeface="Times New Roman"/>
                          <a:ea typeface="Times New Roman"/>
                          <a:cs typeface="Times New Roman"/>
                        </a:rPr>
                        <a:t>Orientace procesů</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spcAft>
                          <a:spcPts val="0"/>
                        </a:spcAft>
                      </a:pPr>
                      <a:r>
                        <a:rPr lang="cs-CZ" sz="2000" dirty="0">
                          <a:latin typeface="Times New Roman"/>
                          <a:ea typeface="Times New Roman"/>
                          <a:cs typeface="Times New Roman"/>
                        </a:rPr>
                        <a:t>Vlastnosti</a:t>
                      </a:r>
                      <a:endParaRPr lang="cs-CZ" sz="20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196245">
                <a:tc>
                  <a:txBody>
                    <a:bodyPr/>
                    <a:lstStyle/>
                    <a:p>
                      <a:pPr>
                        <a:lnSpc>
                          <a:spcPct val="115000"/>
                        </a:lnSpc>
                        <a:spcAft>
                          <a:spcPts val="0"/>
                        </a:spcAft>
                      </a:pPr>
                      <a:r>
                        <a:rPr lang="cs-CZ" sz="2000" dirty="0" err="1">
                          <a:latin typeface="Times New Roman"/>
                          <a:ea typeface="Times New Roman"/>
                          <a:cs typeface="Times New Roman"/>
                        </a:rPr>
                        <a:t>People</a:t>
                      </a:r>
                      <a:r>
                        <a:rPr lang="cs-CZ" sz="2000" dirty="0">
                          <a:latin typeface="Times New Roman"/>
                          <a:ea typeface="Times New Roman"/>
                          <a:cs typeface="Times New Roman"/>
                        </a:rPr>
                        <a:t>-</a:t>
                      </a:r>
                      <a:r>
                        <a:rPr lang="cs-CZ" sz="2000" dirty="0" err="1">
                          <a:latin typeface="Times New Roman"/>
                          <a:ea typeface="Times New Roman"/>
                          <a:cs typeface="Times New Roman"/>
                        </a:rPr>
                        <a:t>centric</a:t>
                      </a:r>
                      <a:endParaRPr lang="cs-CZ"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spcAft>
                          <a:spcPts val="0"/>
                        </a:spcAft>
                      </a:pPr>
                      <a:r>
                        <a:rPr lang="cs-CZ" sz="1800" dirty="0">
                          <a:latin typeface="Calibri"/>
                          <a:ea typeface="Times New Roman"/>
                          <a:cs typeface="Calibri"/>
                        </a:rPr>
                        <a:t>●</a:t>
                      </a:r>
                      <a:r>
                        <a:rPr lang="cs-CZ" sz="1800" dirty="0">
                          <a:latin typeface="Times New Roman"/>
                          <a:ea typeface="Times New Roman"/>
                          <a:cs typeface="Times New Roman"/>
                        </a:rPr>
                        <a:t> Nepředpověditelné, nestrukturovaně                                                                      ● Proměnný pracovní postup                                                                          ● Dlouhé časy zpracování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Aktivován informacemi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Sdílení informací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Orientován na projekty</a:t>
                      </a:r>
                      <a:endParaRPr lang="cs-CZ"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203">
                <a:tc>
                  <a:txBody>
                    <a:bodyPr/>
                    <a:lstStyle/>
                    <a:p>
                      <a:pPr>
                        <a:lnSpc>
                          <a:spcPct val="115000"/>
                        </a:lnSpc>
                        <a:spcAft>
                          <a:spcPts val="0"/>
                        </a:spcAft>
                      </a:pPr>
                      <a:r>
                        <a:rPr lang="cs-CZ" sz="2000" dirty="0" err="1">
                          <a:latin typeface="Times New Roman"/>
                          <a:ea typeface="Times New Roman"/>
                          <a:cs typeface="Times New Roman"/>
                        </a:rPr>
                        <a:t>Process</a:t>
                      </a:r>
                      <a:r>
                        <a:rPr lang="cs-CZ" sz="2000" dirty="0">
                          <a:latin typeface="Times New Roman"/>
                          <a:ea typeface="Times New Roman"/>
                          <a:cs typeface="Times New Roman"/>
                        </a:rPr>
                        <a:t>-</a:t>
                      </a:r>
                      <a:r>
                        <a:rPr lang="cs-CZ" sz="2000" dirty="0" err="1">
                          <a:latin typeface="Times New Roman"/>
                          <a:ea typeface="Times New Roman"/>
                          <a:cs typeface="Times New Roman"/>
                        </a:rPr>
                        <a:t>centric</a:t>
                      </a:r>
                      <a:endParaRPr lang="cs-CZ"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nSpc>
                          <a:spcPct val="115000"/>
                        </a:lnSpc>
                        <a:spcAft>
                          <a:spcPts val="0"/>
                        </a:spcAft>
                      </a:pPr>
                      <a:r>
                        <a:rPr lang="cs-CZ" sz="2000" dirty="0">
                          <a:latin typeface="Times New Roman"/>
                          <a:ea typeface="Times New Roman"/>
                          <a:cs typeface="Times New Roman"/>
                        </a:rPr>
                        <a:t>● </a:t>
                      </a:r>
                      <a:r>
                        <a:rPr lang="cs-CZ" sz="1800" dirty="0">
                          <a:latin typeface="Times New Roman"/>
                          <a:ea typeface="Times New Roman"/>
                          <a:cs typeface="Times New Roman"/>
                        </a:rPr>
                        <a:t>Předpověditelný, strukturovaný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Pevný pracovní postup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Krátké procesní cykly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Aktivován daty nebo dokumenty          </a:t>
                      </a:r>
                      <a:endParaRPr lang="cs-CZ" sz="1800" dirty="0" smtClean="0">
                        <a:latin typeface="Times New Roman"/>
                        <a:ea typeface="Times New Roman"/>
                        <a:cs typeface="Times New Roman"/>
                      </a:endParaRPr>
                    </a:p>
                    <a:p>
                      <a:pPr>
                        <a:lnSpc>
                          <a:spcPct val="115000"/>
                        </a:lnSpc>
                        <a:spcAft>
                          <a:spcPts val="0"/>
                        </a:spcAft>
                      </a:pPr>
                      <a:r>
                        <a:rPr lang="cs-CZ" sz="1800" dirty="0" smtClean="0">
                          <a:latin typeface="Times New Roman"/>
                          <a:ea typeface="Times New Roman"/>
                          <a:cs typeface="Times New Roman"/>
                        </a:rPr>
                        <a:t>● </a:t>
                      </a:r>
                      <a:r>
                        <a:rPr lang="cs-CZ" sz="1800" dirty="0">
                          <a:latin typeface="Times New Roman"/>
                          <a:ea typeface="Times New Roman"/>
                          <a:cs typeface="Times New Roman"/>
                        </a:rPr>
                        <a:t>Orientován na transakce</a:t>
                      </a:r>
                      <a:endParaRPr lang="cs-CZ" sz="18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endParaRPr lang="cs-CZ" dirty="0" smtClean="0"/>
          </a:p>
          <a:p>
            <a:pPr>
              <a:buNone/>
            </a:pPr>
            <a:endParaRPr lang="cs-CZ" dirty="0" smtClean="0"/>
          </a:p>
          <a:p>
            <a:pPr algn="ctr">
              <a:buNone/>
            </a:pPr>
            <a:r>
              <a:rPr lang="cs-CZ" sz="4000" dirty="0" smtClean="0"/>
              <a:t>Informační systémy EAM</a:t>
            </a:r>
            <a:endParaRPr lang="cs-CZ"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EAM systémy</a:t>
            </a:r>
          </a:p>
        </p:txBody>
      </p:sp>
      <p:sp>
        <p:nvSpPr>
          <p:cNvPr id="3" name="Zástupný symbol pro obsah 2"/>
          <p:cNvSpPr>
            <a:spLocks noGrp="1"/>
          </p:cNvSpPr>
          <p:nvPr>
            <p:ph idx="1"/>
          </p:nvPr>
        </p:nvSpPr>
        <p:spPr/>
        <p:txBody>
          <a:bodyPr/>
          <a:lstStyle/>
          <a:p>
            <a:pPr>
              <a:buFontTx/>
              <a:buNone/>
              <a:defRPr/>
            </a:pPr>
            <a:r>
              <a:rPr lang="cs-CZ" dirty="0" err="1" smtClean="0">
                <a:solidFill>
                  <a:srgbClr val="FF0000"/>
                </a:solidFill>
              </a:rPr>
              <a:t>Enterprise</a:t>
            </a:r>
            <a:r>
              <a:rPr lang="cs-CZ" dirty="0" smtClean="0">
                <a:solidFill>
                  <a:srgbClr val="FF0000"/>
                </a:solidFill>
              </a:rPr>
              <a:t> </a:t>
            </a:r>
            <a:r>
              <a:rPr lang="cs-CZ" dirty="0" err="1" smtClean="0">
                <a:solidFill>
                  <a:srgbClr val="FF0000"/>
                </a:solidFill>
              </a:rPr>
              <a:t>Asset</a:t>
            </a:r>
            <a:r>
              <a:rPr lang="cs-CZ" dirty="0" smtClean="0">
                <a:solidFill>
                  <a:srgbClr val="FF0000"/>
                </a:solidFill>
              </a:rPr>
              <a:t> Management </a:t>
            </a:r>
          </a:p>
          <a:p>
            <a:pPr>
              <a:buFontTx/>
              <a:buNone/>
              <a:defRPr/>
            </a:pPr>
            <a:r>
              <a:rPr lang="cs-CZ" dirty="0" smtClean="0">
                <a:solidFill>
                  <a:srgbClr val="FF0000"/>
                </a:solidFill>
              </a:rPr>
              <a:t>	</a:t>
            </a:r>
            <a:r>
              <a:rPr lang="cs-CZ" dirty="0" smtClean="0"/>
              <a:t>= </a:t>
            </a:r>
            <a:r>
              <a:rPr lang="cs-CZ" dirty="0" smtClean="0">
                <a:solidFill>
                  <a:srgbClr val="0070C0"/>
                </a:solidFill>
              </a:rPr>
              <a:t>správa podnikových zdrojů (majetku). </a:t>
            </a:r>
          </a:p>
          <a:p>
            <a:pPr>
              <a:buFontTx/>
              <a:buNone/>
              <a:defRPr/>
            </a:pPr>
            <a:endParaRPr lang="cs-CZ" dirty="0" smtClean="0"/>
          </a:p>
          <a:p>
            <a:pPr>
              <a:buFontTx/>
              <a:buNone/>
              <a:defRPr/>
            </a:pPr>
            <a:r>
              <a:rPr lang="cs-CZ" dirty="0" smtClean="0"/>
              <a:t>Oblasti:</a:t>
            </a:r>
            <a:endParaRPr lang="cs-CZ" dirty="0" smtClean="0">
              <a:solidFill>
                <a:srgbClr val="0070C0"/>
              </a:solidFill>
            </a:endParaRPr>
          </a:p>
          <a:p>
            <a:pPr marL="914400" lvl="1" indent="-514350">
              <a:buFontTx/>
              <a:buAutoNum type="arabicPeriod"/>
              <a:defRPr/>
            </a:pPr>
            <a:r>
              <a:rPr lang="cs-CZ" dirty="0" smtClean="0">
                <a:solidFill>
                  <a:srgbClr val="0070C0"/>
                </a:solidFill>
              </a:rPr>
              <a:t>Správa majetku</a:t>
            </a:r>
          </a:p>
          <a:p>
            <a:pPr marL="914400" lvl="1" indent="-514350">
              <a:buFontTx/>
              <a:buAutoNum type="arabicPeriod"/>
              <a:defRPr/>
            </a:pPr>
            <a:r>
              <a:rPr lang="cs-CZ" dirty="0" smtClean="0">
                <a:solidFill>
                  <a:srgbClr val="0070C0"/>
                </a:solidFill>
              </a:rPr>
              <a:t>Řízení údržby</a:t>
            </a:r>
          </a:p>
          <a:p>
            <a:pPr marL="514350" indent="-514350">
              <a:buFontTx/>
              <a:buNone/>
              <a:defRPr/>
            </a:pPr>
            <a:r>
              <a:rPr lang="cs-CZ" dirty="0" smtClean="0"/>
              <a:t>Budoucnost řízení údržby – proaktivní údržba</a:t>
            </a:r>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2728</Words>
  <Application>Microsoft Office PowerPoint</Application>
  <PresentationFormat>Předvádění na obrazovce (4:3)</PresentationFormat>
  <Paragraphs>720</Paragraphs>
  <Slides>129</Slides>
  <Notes>5</Notes>
  <HiddenSlides>0</HiddenSlides>
  <MMClips>0</MMClips>
  <ScaleCrop>false</ScaleCrop>
  <HeadingPairs>
    <vt:vector size="4" baseType="variant">
      <vt:variant>
        <vt:lpstr>Motiv</vt:lpstr>
      </vt:variant>
      <vt:variant>
        <vt:i4>1</vt:i4>
      </vt:variant>
      <vt:variant>
        <vt:lpstr>Nadpisy snímků</vt:lpstr>
      </vt:variant>
      <vt:variant>
        <vt:i4>129</vt:i4>
      </vt:variant>
    </vt:vector>
  </HeadingPairs>
  <TitlesOfParts>
    <vt:vector size="130" baseType="lpstr">
      <vt:lpstr>Motiv sady Office</vt:lpstr>
      <vt:lpstr>Aplikace VT v hospodářské praxi podnikové IS </vt:lpstr>
      <vt:lpstr>Osnova předmětu</vt:lpstr>
      <vt:lpstr>Podnikové IS - osnova</vt:lpstr>
      <vt:lpstr>Informační systémy Podnikové IS - ERP</vt:lpstr>
      <vt:lpstr>Doporučená literatura</vt:lpstr>
      <vt:lpstr>Podnikové informační systémy dle řídicí úrovně</vt:lpstr>
      <vt:lpstr>Historie</vt:lpstr>
      <vt:lpstr>Historie</vt:lpstr>
      <vt:lpstr>Podnik - oddělení</vt:lpstr>
      <vt:lpstr>Vztahy</vt:lpstr>
      <vt:lpstr>Snímek 11</vt:lpstr>
      <vt:lpstr>Proces vyřízení objednávky</vt:lpstr>
      <vt:lpstr>ERP</vt:lpstr>
      <vt:lpstr>Systémy ERP</vt:lpstr>
      <vt:lpstr>Typy ERP</vt:lpstr>
      <vt:lpstr>ERP - oblasti</vt:lpstr>
      <vt:lpstr>Komponenty ERP</vt:lpstr>
      <vt:lpstr>Cíl ERP</vt:lpstr>
      <vt:lpstr>ERP - přínosy</vt:lpstr>
      <vt:lpstr>Problémy s využitím ERP</vt:lpstr>
      <vt:lpstr>ERP – problémy z pohledu uživatele</vt:lpstr>
      <vt:lpstr>Nevýhody pořízení ERP</vt:lpstr>
      <vt:lpstr>Etapy vývoje</vt:lpstr>
      <vt:lpstr>Implementace ERP</vt:lpstr>
      <vt:lpstr>Implementace ERP zahrnuje</vt:lpstr>
      <vt:lpstr>Realizační fáze</vt:lpstr>
      <vt:lpstr>Kritická místa realizační fáze</vt:lpstr>
      <vt:lpstr>Akceptace</vt:lpstr>
      <vt:lpstr>Nasazení</vt:lpstr>
      <vt:lpstr>Modely dodání</vt:lpstr>
      <vt:lpstr>Významní výrobci ERP</vt:lpstr>
      <vt:lpstr>Trh s ERP 2005 (Gartner)</vt:lpstr>
      <vt:lpstr>Nejvýznamnější ERP systémy</vt:lpstr>
      <vt:lpstr>ERP – open source x komerční</vt:lpstr>
      <vt:lpstr>ERP open source</vt:lpstr>
      <vt:lpstr>Trh s ERP</vt:lpstr>
      <vt:lpstr>ERP</vt:lpstr>
      <vt:lpstr>Další možný vývoj ERP</vt:lpstr>
      <vt:lpstr>ERP - shrnutí</vt:lpstr>
      <vt:lpstr>Informační systémy MES systémy řízení výroby</vt:lpstr>
      <vt:lpstr>MES</vt:lpstr>
      <vt:lpstr>Snímek 42</vt:lpstr>
      <vt:lpstr>Legislativa a odkazy</vt:lpstr>
      <vt:lpstr>Snímek 44</vt:lpstr>
      <vt:lpstr>Srovnání MES a ERP</vt:lpstr>
      <vt:lpstr>Cíl a účel systémů MES</vt:lpstr>
      <vt:lpstr>Cíle</vt:lpstr>
      <vt:lpstr>Cíle MES systémů</vt:lpstr>
      <vt:lpstr>Cenové modely u MES</vt:lpstr>
      <vt:lpstr>Perspektiva MESu</vt:lpstr>
      <vt:lpstr>FUNKCIONÁLNÍ HIERARCHIE</vt:lpstr>
      <vt:lpstr>Snímek 52</vt:lpstr>
      <vt:lpstr>SCADA systémy - vizualizace</vt:lpstr>
      <vt:lpstr>SCADA - vizualizace</vt:lpstr>
      <vt:lpstr>Důlní dispečink</vt:lpstr>
      <vt:lpstr>Dispečink Hyundai</vt:lpstr>
      <vt:lpstr>Technologie LED</vt:lpstr>
      <vt:lpstr>Snímek 58</vt:lpstr>
      <vt:lpstr>Funkční oblasti MES dle MESA</vt:lpstr>
      <vt:lpstr>Alokace a řízení zdrojů (Resource Allocation and Status) </vt:lpstr>
      <vt:lpstr>Dispečerské řízení výroby (Dispatching Production Unit) </vt:lpstr>
      <vt:lpstr>Sběr dat  (Data Collection/Acquisition)</vt:lpstr>
      <vt:lpstr>Řízení kvality (Quality Management)</vt:lpstr>
      <vt:lpstr>Řízení procesu (Process Management) </vt:lpstr>
      <vt:lpstr>Informační systém technologických dat</vt:lpstr>
      <vt:lpstr>Plánování a sledování výroby</vt:lpstr>
      <vt:lpstr>Analýzy výkonnosti (Performance Analysis)</vt:lpstr>
      <vt:lpstr>Bilancování</vt:lpstr>
      <vt:lpstr>Rozvrhování operací  (Operations Scheduling)</vt:lpstr>
      <vt:lpstr>Ganttův diagram</vt:lpstr>
      <vt:lpstr>Řízení dokumentace  (Document Control)</vt:lpstr>
      <vt:lpstr>Řízení pracovních sil   (Labour Management)</vt:lpstr>
      <vt:lpstr>Řízení údržby  (Maintenance Management) </vt:lpstr>
      <vt:lpstr>Snímek 74</vt:lpstr>
      <vt:lpstr>Snímek 75</vt:lpstr>
      <vt:lpstr>QMS</vt:lpstr>
      <vt:lpstr>PLM</vt:lpstr>
      <vt:lpstr>CAM</vt:lpstr>
      <vt:lpstr>APS</vt:lpstr>
      <vt:lpstr>Just-in-time (JIT)</vt:lpstr>
      <vt:lpstr>Forecasting</vt:lpstr>
      <vt:lpstr>Typy Forecastingu</vt:lpstr>
      <vt:lpstr>Informační systémy SCM</vt:lpstr>
      <vt:lpstr>Části SCM</vt:lpstr>
      <vt:lpstr>Složky SCM systémů</vt:lpstr>
      <vt:lpstr>SW v SCM systémech</vt:lpstr>
      <vt:lpstr>Informační systémy ECM, EAM, HRM, SCM</vt:lpstr>
      <vt:lpstr>ECM systémy</vt:lpstr>
      <vt:lpstr>Cíl ECM</vt:lpstr>
      <vt:lpstr>ECM</vt:lpstr>
      <vt:lpstr>Struktura ECM</vt:lpstr>
      <vt:lpstr>Digitalizace dokumentů</vt:lpstr>
      <vt:lpstr>Indexace</vt:lpstr>
      <vt:lpstr>Účel DMS (Document Management)</vt:lpstr>
      <vt:lpstr>Workflow</vt:lpstr>
      <vt:lpstr>Typy workflow</vt:lpstr>
      <vt:lpstr>Workflow z hlediska orientace na procesy</vt:lpstr>
      <vt:lpstr>Snímek 98</vt:lpstr>
      <vt:lpstr>EAM systémy</vt:lpstr>
      <vt:lpstr>Asset = majetek -&gt; zdroje</vt:lpstr>
      <vt:lpstr>Funkce EAM</vt:lpstr>
      <vt:lpstr>Cíle EAM</vt:lpstr>
      <vt:lpstr>EAM</vt:lpstr>
      <vt:lpstr>Technická diagnostika</vt:lpstr>
      <vt:lpstr>Vibrodiagnostika</vt:lpstr>
      <vt:lpstr>Vibrace</vt:lpstr>
      <vt:lpstr>Ventilátor – vadné ložisko</vt:lpstr>
      <vt:lpstr>Ukázka výstupu</vt:lpstr>
      <vt:lpstr>Snímek 109</vt:lpstr>
      <vt:lpstr>HRM systémy</vt:lpstr>
      <vt:lpstr>Funkce HRM</vt:lpstr>
      <vt:lpstr>Trendy v HRM</vt:lpstr>
      <vt:lpstr>Literatura</vt:lpstr>
      <vt:lpstr>Informační systémy podnikové systémy CRM</vt:lpstr>
      <vt:lpstr>Co je CRM?</vt:lpstr>
      <vt:lpstr>Co přináší zisk</vt:lpstr>
      <vt:lpstr>Co CRM řeší?</vt:lpstr>
      <vt:lpstr>Zdroje CRM</vt:lpstr>
      <vt:lpstr>CRM – přehled modulů</vt:lpstr>
      <vt:lpstr>Faktory pro výběr CRM</vt:lpstr>
      <vt:lpstr>Kritéria pro výběr systému CRM</vt:lpstr>
      <vt:lpstr>CRM – stupně nasazení</vt:lpstr>
      <vt:lpstr>Typy CRM</vt:lpstr>
      <vt:lpstr>Web mining</vt:lpstr>
      <vt:lpstr>Kolaborativní CRM</vt:lpstr>
      <vt:lpstr>CRM by měl reflektovat</vt:lpstr>
      <vt:lpstr>Trh se CRM</vt:lpstr>
      <vt:lpstr>Příklady CRM systémů na trhu</vt:lpstr>
      <vt:lpstr>Podnikové IS - shrnutí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Aplikace VT v hospodářské praxi</dc:title>
  <cp:lastModifiedBy>bur50</cp:lastModifiedBy>
  <cp:revision>39</cp:revision>
  <dcterms:modified xsi:type="dcterms:W3CDTF">2014-10-19T19:27:43Z</dcterms:modified>
</cp:coreProperties>
</file>